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0" r:id="rId2"/>
    <p:sldId id="291" r:id="rId3"/>
    <p:sldId id="318" r:id="rId4"/>
    <p:sldId id="314" r:id="rId5"/>
    <p:sldId id="321" r:id="rId6"/>
    <p:sldId id="320" r:id="rId7"/>
    <p:sldId id="298" r:id="rId8"/>
    <p:sldId id="288" r:id="rId9"/>
    <p:sldId id="316" r:id="rId1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a:tcStyle>
        <a:tcBdr/>
        <a:fill>
          <a:solidFill>
            <a:srgbClr val="ED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a:tcStyle>
        <a:tcBdr/>
        <a:fill>
          <a:solidFill>
            <a:srgbClr val="EE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2"/>
    <p:restoredTop sz="82186"/>
  </p:normalViewPr>
  <p:slideViewPr>
    <p:cSldViewPr snapToGrid="0" snapToObjects="1">
      <p:cViewPr>
        <p:scale>
          <a:sx n="82" d="100"/>
          <a:sy n="82" d="100"/>
        </p:scale>
        <p:origin x="219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xfrm>
            <a:off x="1143000" y="685800"/>
            <a:ext cx="4572000" cy="3429000"/>
          </a:xfrm>
          <a:prstGeom prst="rect">
            <a:avLst/>
          </a:prstGeom>
        </p:spPr>
        <p:txBody>
          <a:bodyPr/>
          <a:lstStyle/>
          <a:p>
            <a:endParaRPr/>
          </a:p>
        </p:txBody>
      </p:sp>
      <p:sp>
        <p:nvSpPr>
          <p:cNvPr id="61" name="Shape 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67031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Ultimately, this is about Ana</a:t>
            </a:r>
            <a:r>
              <a:rPr lang="mr-IN" dirty="0" smtClean="0"/>
              <a:t>…</a:t>
            </a:r>
            <a:r>
              <a:rPr lang="en-US" dirty="0" smtClean="0"/>
              <a:t> a young</a:t>
            </a:r>
            <a:r>
              <a:rPr lang="en-US" baseline="0" dirty="0" smtClean="0"/>
              <a:t> motivated girl from a low income family. Let us show a very short clip about some of her pain points. </a:t>
            </a:r>
            <a:endParaRPr lang="en-US" dirty="0" smtClean="0"/>
          </a:p>
          <a:p>
            <a:endParaRPr lang="en-US" sz="1200" b="0" i="0" baseline="0" dirty="0" smtClean="0">
              <a:effectLst/>
              <a:latin typeface="+mn-lt"/>
              <a:ea typeface="+mn-ea"/>
              <a:cs typeface="+mn-cs"/>
              <a:sym typeface="Arial"/>
            </a:endParaRPr>
          </a:p>
          <a:p>
            <a:endParaRPr lang="en-US" dirty="0" smtClean="0"/>
          </a:p>
          <a:p>
            <a:endParaRPr lang="en-US" dirty="0"/>
          </a:p>
        </p:txBody>
      </p:sp>
    </p:spTree>
    <p:extLst>
      <p:ext uri="{BB962C8B-B14F-4D97-AF65-F5344CB8AC3E}">
        <p14:creationId xmlns:p14="http://schemas.microsoft.com/office/powerpoint/2010/main" val="783787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386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350" i="0" dirty="0" smtClean="0"/>
              <a:t>As</a:t>
            </a:r>
            <a:r>
              <a:rPr lang="en-US" sz="1350" i="0" baseline="0" dirty="0" smtClean="0"/>
              <a:t> you can see, y</a:t>
            </a:r>
            <a:r>
              <a:rPr lang="en-US" sz="1350" i="0" dirty="0" smtClean="0"/>
              <a:t>ouths live</a:t>
            </a:r>
            <a:r>
              <a:rPr lang="en-US" sz="1350" i="0" baseline="0" dirty="0" smtClean="0"/>
              <a:t> in </a:t>
            </a:r>
            <a:r>
              <a:rPr lang="en-US" sz="1350" i="0" dirty="0" smtClean="0"/>
              <a:t>a world that doesn’t provide them with the resources they need to succeed. They don</a:t>
            </a:r>
            <a:r>
              <a:rPr lang="mr-IN" sz="1350" i="0" dirty="0" smtClean="0"/>
              <a:t>’</a:t>
            </a:r>
            <a:r>
              <a:rPr lang="en-US" sz="1350" i="0" dirty="0" smtClean="0"/>
              <a:t>t have the opportunity to meet with professionals that can inspire them to learn and improve their skills</a:t>
            </a:r>
            <a:r>
              <a:rPr lang="en-US" sz="1350" i="0" baseline="0" dirty="0" smtClean="0"/>
              <a:t> and </a:t>
            </a:r>
            <a:r>
              <a:rPr lang="en-US" sz="1400" b="0" i="0" baseline="0" dirty="0" smtClean="0">
                <a:effectLst/>
                <a:latin typeface="+mn-lt"/>
                <a:ea typeface="+mn-ea"/>
                <a:cs typeface="+mn-cs"/>
                <a:sym typeface="Arial"/>
              </a:rPr>
              <a:t>even when they are able to find a mentor</a:t>
            </a:r>
            <a:r>
              <a:rPr lang="en-US" sz="1350" i="0" dirty="0" smtClean="0"/>
              <a:t>, it can be a very intimidating and nerve-wracking experience</a:t>
            </a:r>
            <a:r>
              <a:rPr lang="en-US" sz="1350" i="0" baseline="0" dirty="0" smtClean="0"/>
              <a:t>, whether it be about knowing what to ask or how to interact. </a:t>
            </a:r>
            <a:r>
              <a:rPr lang="en-US" dirty="0" smtClean="0"/>
              <a:t/>
            </a:r>
            <a:br>
              <a:rPr lang="en-US" dirty="0" smtClean="0"/>
            </a:br>
            <a:endParaRPr lang="en-US" sz="1200" b="0" i="0" baseline="0" dirty="0" smtClean="0">
              <a:effectLst/>
              <a:latin typeface="+mn-lt"/>
              <a:ea typeface="+mn-ea"/>
              <a:cs typeface="+mn-cs"/>
              <a:sym typeface="Arial"/>
            </a:endParaRPr>
          </a:p>
          <a:p>
            <a:pPr lvl="0">
              <a:spcBef>
                <a:spcPts val="0"/>
              </a:spcBef>
            </a:pPr>
            <a:endParaRPr lang="en-US" sz="1650" i="0" dirty="0" smtClean="0"/>
          </a:p>
        </p:txBody>
      </p:sp>
    </p:spTree>
    <p:extLst>
      <p:ext uri="{BB962C8B-B14F-4D97-AF65-F5344CB8AC3E}">
        <p14:creationId xmlns:p14="http://schemas.microsoft.com/office/powerpoint/2010/main" val="113649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lvl="0" indent="-285750">
              <a:spcBef>
                <a:spcPts val="0"/>
              </a:spcBef>
              <a:buFontTx/>
              <a:buChar char="-"/>
            </a:pPr>
            <a:r>
              <a:rPr lang="en-US" sz="1650" i="0" dirty="0" smtClean="0"/>
              <a:t>Website: because in our research</a:t>
            </a:r>
            <a:r>
              <a:rPr lang="en-US" sz="1650" i="0" baseline="0" dirty="0" smtClean="0"/>
              <a:t> we found that many youth at a disadvantage don’t have smartphones and many even access electronic devices through their libraries, schools, etc. </a:t>
            </a:r>
          </a:p>
          <a:p>
            <a:pPr marL="285750" lvl="0" indent="-285750">
              <a:spcBef>
                <a:spcPts val="0"/>
              </a:spcBef>
              <a:buFontTx/>
              <a:buChar char="-"/>
            </a:pPr>
            <a:r>
              <a:rPr lang="en-US" sz="1650" i="0" dirty="0" smtClean="0"/>
              <a:t>Matching Algorithm:</a:t>
            </a:r>
            <a:r>
              <a:rPr lang="en-US" sz="1650" i="0" baseline="0" dirty="0" smtClean="0"/>
              <a:t> by taking the interests and skills of the mentees and matching them to the mentors</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1650" i="0" baseline="0" dirty="0" smtClean="0"/>
              <a:t>Agenda: </a:t>
            </a:r>
            <a:r>
              <a:rPr lang="en-US" sz="1800" dirty="0" smtClean="0">
                <a:solidFill>
                  <a:schemeClr val="bg1"/>
                </a:solidFill>
              </a:rPr>
              <a:t>engages mentee before the meeting start to think about topics of conversation and questions to ask. Keeps meeting on track</a:t>
            </a:r>
          </a:p>
          <a:p>
            <a:pPr marL="285750" marR="0" lvl="0" indent="-285750" defTabSz="914400" eaLnBrk="1" fontAlgn="auto" latinLnBrk="0" hangingPunct="1">
              <a:lnSpc>
                <a:spcPct val="100000"/>
              </a:lnSpc>
              <a:spcBef>
                <a:spcPts val="0"/>
              </a:spcBef>
              <a:spcAft>
                <a:spcPts val="0"/>
              </a:spcAft>
              <a:buClrTx/>
              <a:buSzTx/>
              <a:buFontTx/>
              <a:buChar char="-"/>
              <a:tabLst/>
              <a:defRPr/>
            </a:pPr>
            <a:endParaRPr lang="en-US" sz="1650" i="0" baseline="0" dirty="0" smtClean="0"/>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1650" i="0" baseline="0" dirty="0" smtClean="0"/>
              <a:t>Video: helps preserve the personal interaction that is important in mentorship experience, while still making it easy on the mentors to set their own time and mentor anytime, anywhere.</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1800" b="0" dirty="0" smtClean="0">
                <a:solidFill>
                  <a:schemeClr val="bg1"/>
                </a:solidFill>
              </a:rPr>
              <a:t>QuestionBot</a:t>
            </a:r>
            <a:r>
              <a:rPr lang="en-US" sz="1800" b="1" dirty="0" smtClean="0">
                <a:solidFill>
                  <a:schemeClr val="bg1"/>
                </a:solidFill>
              </a:rPr>
              <a:t>: </a:t>
            </a:r>
            <a:r>
              <a:rPr lang="en-US" sz="1800" dirty="0" smtClean="0">
                <a:solidFill>
                  <a:schemeClr val="bg1"/>
                </a:solidFill>
              </a:rPr>
              <a:t>aids in suggesting questions to mentor and mentee to keep the conversation relevant. </a:t>
            </a:r>
          </a:p>
          <a:p>
            <a:pPr marL="285750" lvl="0" indent="-285750">
              <a:spcBef>
                <a:spcPts val="0"/>
              </a:spcBef>
              <a:buFontTx/>
              <a:buChar char="-"/>
            </a:pPr>
            <a:endParaRPr lang="en-US" sz="1800" i="0" baseline="0" dirty="0" smtClean="0">
              <a:solidFill>
                <a:schemeClr val="bg1"/>
              </a:solidFill>
            </a:endParaRPr>
          </a:p>
          <a:p>
            <a:pPr marL="257175" indent="-257175">
              <a:buFontTx/>
              <a:buChar char="-"/>
            </a:pPr>
            <a:r>
              <a:rPr lang="en-US" sz="1800" b="0" dirty="0" smtClean="0">
                <a:solidFill>
                  <a:schemeClr val="bg1"/>
                </a:solidFill>
              </a:rPr>
              <a:t>Assignments: </a:t>
            </a:r>
            <a:r>
              <a:rPr lang="en-US" sz="1800" dirty="0" smtClean="0">
                <a:solidFill>
                  <a:schemeClr val="bg1"/>
                </a:solidFill>
              </a:rPr>
              <a:t>ensures continuity with mentor, as well as engagement and commitment and furthers learning experience</a:t>
            </a:r>
            <a:endParaRPr lang="en-US" sz="1800" b="1" dirty="0" smtClean="0">
              <a:solidFill>
                <a:schemeClr val="bg1"/>
              </a:solidFill>
            </a:endParaRPr>
          </a:p>
          <a:p>
            <a:pPr marL="257175" indent="-257175">
              <a:buFontTx/>
              <a:buChar char="-"/>
            </a:pPr>
            <a:r>
              <a:rPr lang="en-US" sz="1800" b="0" dirty="0" smtClean="0">
                <a:solidFill>
                  <a:schemeClr val="bg1"/>
                </a:solidFill>
              </a:rPr>
              <a:t>Meeting 3x with mentor: ensure continuity which</a:t>
            </a:r>
            <a:r>
              <a:rPr lang="en-US" sz="1800" b="0" baseline="0" dirty="0" smtClean="0">
                <a:solidFill>
                  <a:schemeClr val="bg1"/>
                </a:solidFill>
              </a:rPr>
              <a:t> we believe it is important for both sides. </a:t>
            </a:r>
          </a:p>
          <a:p>
            <a:pPr marL="257175" indent="-257175">
              <a:buFontTx/>
              <a:buChar char="-"/>
            </a:pPr>
            <a:endParaRPr lang="en-US" sz="1800" i="0" baseline="0" dirty="0" smtClean="0">
              <a:solidFill>
                <a:schemeClr val="bg1"/>
              </a:solidFill>
            </a:endParaRPr>
          </a:p>
          <a:p>
            <a:pPr marL="257175" indent="-257175">
              <a:buFontTx/>
              <a:buChar char="-"/>
            </a:pPr>
            <a:r>
              <a:rPr lang="en-US" sz="1800" i="0" baseline="0" dirty="0" smtClean="0">
                <a:solidFill>
                  <a:schemeClr val="bg1"/>
                </a:solidFill>
              </a:rPr>
              <a:t>Gamification: as you go through the program and you continue meeting with your mentor which ensure continuity, you can then unlock the opportunity to meet with another mentor, or even the mentor can recommend you to a specific mentor in order to expand the mentee’s network. </a:t>
            </a:r>
          </a:p>
          <a:p>
            <a:pPr marL="257175" indent="-257175">
              <a:buFontTx/>
              <a:buChar char="-"/>
            </a:pPr>
            <a:r>
              <a:rPr lang="en-US" sz="1800" i="0" baseline="0" dirty="0" smtClean="0">
                <a:solidFill>
                  <a:schemeClr val="bg1"/>
                </a:solidFill>
              </a:rPr>
              <a:t>You can also unlock access to exclusive events in which the mentor would also invite you, which also helps in expanding the mentee’s network</a:t>
            </a:r>
          </a:p>
          <a:p>
            <a:pPr marL="257175" indent="-257175">
              <a:buFontTx/>
              <a:buChar char="-"/>
            </a:pPr>
            <a:endParaRPr lang="en-US" sz="1800" i="0" baseline="0" dirty="0" smtClean="0">
              <a:solidFill>
                <a:schemeClr val="bg1"/>
              </a:solidFill>
            </a:endParaRPr>
          </a:p>
          <a:p>
            <a:pPr marL="257175" indent="-257175">
              <a:buFontTx/>
              <a:buChar char="-"/>
            </a:pPr>
            <a:endParaRPr lang="en-US" sz="1800" i="0" baseline="0" dirty="0" smtClean="0">
              <a:solidFill>
                <a:schemeClr val="bg1"/>
              </a:solidFill>
            </a:endParaRPr>
          </a:p>
        </p:txBody>
      </p:sp>
    </p:spTree>
    <p:extLst>
      <p:ext uri="{BB962C8B-B14F-4D97-AF65-F5344CB8AC3E}">
        <p14:creationId xmlns:p14="http://schemas.microsoft.com/office/powerpoint/2010/main" val="997541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115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45648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defTabSz="914400" eaLnBrk="1" fontAlgn="auto" latinLnBrk="0" hangingPunct="1">
              <a:lnSpc>
                <a:spcPct val="100000"/>
              </a:lnSpc>
              <a:spcBef>
                <a:spcPts val="0"/>
              </a:spcBef>
              <a:spcAft>
                <a:spcPts val="0"/>
              </a:spcAft>
              <a:buClrTx/>
              <a:buSzTx/>
              <a:buFontTx/>
              <a:buNone/>
              <a:tabLst/>
              <a:defRPr/>
            </a:pPr>
            <a:r>
              <a:rPr lang="en-US" sz="1800" dirty="0" smtClean="0">
                <a:solidFill>
                  <a:schemeClr val="bg1"/>
                </a:solidFill>
              </a:rPr>
              <a:t>Our mission is to </a:t>
            </a:r>
            <a:r>
              <a:rPr lang="en-US" sz="1800" b="1" dirty="0" smtClean="0">
                <a:solidFill>
                  <a:schemeClr val="bg1"/>
                </a:solidFill>
              </a:rPr>
              <a:t>democratize access to mentors </a:t>
            </a:r>
            <a:r>
              <a:rPr lang="en-US" sz="1800" dirty="0" smtClean="0">
                <a:solidFill>
                  <a:schemeClr val="bg1"/>
                </a:solidFill>
              </a:rPr>
              <a:t>through an engaging online platform, where we </a:t>
            </a:r>
            <a:r>
              <a:rPr lang="en-US" sz="1800" b="1" dirty="0" smtClean="0">
                <a:solidFill>
                  <a:schemeClr val="bg1"/>
                </a:solidFill>
              </a:rPr>
              <a:t>combine the power of human,</a:t>
            </a:r>
            <a:r>
              <a:rPr lang="en-US" sz="1800" b="1" baseline="0" dirty="0" smtClean="0">
                <a:solidFill>
                  <a:schemeClr val="bg1"/>
                </a:solidFill>
              </a:rPr>
              <a:t> </a:t>
            </a:r>
            <a:r>
              <a:rPr lang="en-US" sz="1800" b="1" dirty="0" smtClean="0">
                <a:solidFill>
                  <a:schemeClr val="bg1"/>
                </a:solidFill>
              </a:rPr>
              <a:t>personal interaction </a:t>
            </a:r>
            <a:r>
              <a:rPr lang="en-US" sz="1800" dirty="0" smtClean="0">
                <a:solidFill>
                  <a:schemeClr val="bg1"/>
                </a:solidFill>
              </a:rPr>
              <a:t>and </a:t>
            </a:r>
            <a:r>
              <a:rPr lang="en-US" sz="1800" b="1" dirty="0" smtClean="0">
                <a:solidFill>
                  <a:schemeClr val="bg1"/>
                </a:solidFill>
              </a:rPr>
              <a:t>leverage technology to aid</a:t>
            </a:r>
            <a:r>
              <a:rPr lang="en-US" sz="1800" dirty="0" smtClean="0">
                <a:solidFill>
                  <a:schemeClr val="bg1"/>
                </a:solidFill>
              </a:rPr>
              <a:t> these human/personal interactions rather than replace them.</a:t>
            </a:r>
            <a:r>
              <a:rPr lang="en-US" sz="1800" baseline="0" dirty="0" smtClean="0">
                <a:solidFill>
                  <a:schemeClr val="bg1"/>
                </a:solidFill>
              </a:rPr>
              <a:t> </a:t>
            </a:r>
            <a:r>
              <a:rPr lang="en-US" sz="1800" dirty="0" smtClean="0">
                <a:solidFill>
                  <a:schemeClr val="bg1"/>
                </a:solidFill>
              </a:rPr>
              <a:t>Our product aims to the </a:t>
            </a:r>
            <a:r>
              <a:rPr lang="en-US" sz="1800" b="1" dirty="0" smtClean="0">
                <a:solidFill>
                  <a:schemeClr val="bg1"/>
                </a:solidFill>
              </a:rPr>
              <a:t>tools and resources to have an easy, engaging</a:t>
            </a:r>
            <a:r>
              <a:rPr lang="en-US" sz="1800" b="1" baseline="0" dirty="0" smtClean="0">
                <a:solidFill>
                  <a:schemeClr val="bg1"/>
                </a:solidFill>
              </a:rPr>
              <a:t> </a:t>
            </a:r>
            <a:r>
              <a:rPr lang="en-US" sz="1800" b="1" dirty="0" smtClean="0">
                <a:solidFill>
                  <a:schemeClr val="bg1"/>
                </a:solidFill>
              </a:rPr>
              <a:t>and effective mentorship experience</a:t>
            </a:r>
            <a:r>
              <a:rPr lang="en-US" sz="1800" dirty="0" smtClean="0">
                <a:solidFill>
                  <a:schemeClr val="bg1"/>
                </a:solidFill>
              </a:rPr>
              <a:t> with leaders in the tech industry.</a:t>
            </a:r>
          </a:p>
          <a:p>
            <a:pPr marL="0" marR="0" lvl="1" indent="0" defTabSz="914400" eaLnBrk="1" fontAlgn="auto" latinLnBrk="0" hangingPunct="1">
              <a:lnSpc>
                <a:spcPct val="100000"/>
              </a:lnSpc>
              <a:spcBef>
                <a:spcPts val="0"/>
              </a:spcBef>
              <a:spcAft>
                <a:spcPts val="0"/>
              </a:spcAft>
              <a:buClrTx/>
              <a:buSzTx/>
              <a:buFontTx/>
              <a:buNone/>
              <a:tabLst/>
              <a:defRPr/>
            </a:pPr>
            <a:endParaRPr lang="en-US" sz="1800" dirty="0" smtClean="0">
              <a:solidFill>
                <a:schemeClr val="bg1"/>
              </a:solidFill>
            </a:endParaRPr>
          </a:p>
          <a:p>
            <a:pPr marL="285750" marR="0" lvl="1" indent="-285750" defTabSz="914400" eaLnBrk="1" fontAlgn="auto" latinLnBrk="0" hangingPunct="1">
              <a:lnSpc>
                <a:spcPct val="100000"/>
              </a:lnSpc>
              <a:spcBef>
                <a:spcPts val="0"/>
              </a:spcBef>
              <a:spcAft>
                <a:spcPts val="0"/>
              </a:spcAft>
              <a:buClrTx/>
              <a:buSzTx/>
              <a:buFontTx/>
              <a:buChar char="-"/>
              <a:tabLst/>
              <a:defRPr/>
            </a:pPr>
            <a:r>
              <a:rPr lang="en-US" sz="1800" baseline="0" dirty="0" smtClean="0">
                <a:solidFill>
                  <a:schemeClr val="bg1"/>
                </a:solidFill>
              </a:rPr>
              <a:t>Easy to access, because it is accessible to all, no-entry barriers</a:t>
            </a:r>
          </a:p>
          <a:p>
            <a:pPr marL="285750" marR="0" lvl="1" indent="-285750" defTabSz="914400" eaLnBrk="1" fontAlgn="auto" latinLnBrk="0" hangingPunct="1">
              <a:lnSpc>
                <a:spcPct val="100000"/>
              </a:lnSpc>
              <a:spcBef>
                <a:spcPts val="0"/>
              </a:spcBef>
              <a:spcAft>
                <a:spcPts val="0"/>
              </a:spcAft>
              <a:buClrTx/>
              <a:buSzTx/>
              <a:buFontTx/>
              <a:buChar char="-"/>
              <a:tabLst/>
              <a:defRPr/>
            </a:pPr>
            <a:r>
              <a:rPr lang="en-US" sz="1800" baseline="0" dirty="0" smtClean="0">
                <a:solidFill>
                  <a:schemeClr val="bg1"/>
                </a:solidFill>
              </a:rPr>
              <a:t>Engaging by using online video meetings and a QuestionBot to aid for better engagement in asking questions</a:t>
            </a:r>
          </a:p>
          <a:p>
            <a:pPr marL="285750" marR="0" lvl="1" indent="-285750" defTabSz="914400" eaLnBrk="1" fontAlgn="auto" latinLnBrk="0" hangingPunct="1">
              <a:lnSpc>
                <a:spcPct val="100000"/>
              </a:lnSpc>
              <a:spcBef>
                <a:spcPts val="0"/>
              </a:spcBef>
              <a:spcAft>
                <a:spcPts val="0"/>
              </a:spcAft>
              <a:buClrTx/>
              <a:buSzTx/>
              <a:buFontTx/>
              <a:buChar char="-"/>
              <a:tabLst/>
              <a:defRPr/>
            </a:pPr>
            <a:r>
              <a:rPr lang="en-US" sz="1800" baseline="0" dirty="0" smtClean="0">
                <a:solidFill>
                  <a:schemeClr val="bg1"/>
                </a:solidFill>
              </a:rPr>
              <a:t>Effective by giving assignments to mentees to complete and as such, ”learning by doing”</a:t>
            </a:r>
            <a:endParaRPr lang="en-US" sz="1800" dirty="0" smtClean="0">
              <a:solidFill>
                <a:schemeClr val="bg1"/>
              </a:solidFill>
            </a:endParaRPr>
          </a:p>
          <a:p>
            <a:pPr marL="0" marR="0" lvl="1" indent="0" defTabSz="914400" eaLnBrk="1" fontAlgn="auto" latinLnBrk="0" hangingPunct="1">
              <a:lnSpc>
                <a:spcPct val="100000"/>
              </a:lnSpc>
              <a:spcBef>
                <a:spcPts val="0"/>
              </a:spcBef>
              <a:spcAft>
                <a:spcPts val="0"/>
              </a:spcAft>
              <a:buClrTx/>
              <a:buSzTx/>
              <a:buFontTx/>
              <a:buNone/>
              <a:tabLst/>
              <a:defRPr/>
            </a:pPr>
            <a:endParaRPr lang="en-US" sz="1800" baseline="0" dirty="0" smtClean="0">
              <a:solidFill>
                <a:schemeClr val="bg1"/>
              </a:solidFill>
            </a:endParaRPr>
          </a:p>
        </p:txBody>
      </p:sp>
    </p:spTree>
    <p:extLst>
      <p:ext uri="{BB962C8B-B14F-4D97-AF65-F5344CB8AC3E}">
        <p14:creationId xmlns:p14="http://schemas.microsoft.com/office/powerpoint/2010/main" val="156612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1991811"/>
            <a:ext cx="7772400" cy="1159800"/>
          </a:xfrm>
          <a:prstGeom prst="rect">
            <a:avLst/>
          </a:prstGeom>
        </p:spPr>
        <p:txBody>
          <a:bodyPr anchor="ctr">
            <a:normAutofit/>
          </a:bodyPr>
          <a:lstStyle>
            <a:lvl1pPr>
              <a:defRPr sz="60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 name="Title Text"/>
          <p:cNvSpPr txBox="1">
            <a:spLocks noGrp="1"/>
          </p:cNvSpPr>
          <p:nvPr>
            <p:ph type="title"/>
          </p:nvPr>
        </p:nvSpPr>
        <p:spPr>
          <a:xfrm>
            <a:off x="-6026" y="967975"/>
            <a:ext cx="9156002" cy="857401"/>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ransition spd="med"/>
  <p:txStyles>
    <p:titleStyle>
      <a:lvl1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1pPr>
      <a:lvl2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2pPr>
      <a:lvl3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3pPr>
      <a:lvl4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4pPr>
      <a:lvl5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5pPr>
      <a:lvl6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6pPr>
      <a:lvl7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7pPr>
      <a:lvl8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8pPr>
      <a:lvl9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9pPr>
    </p:titleStyle>
    <p:bodyStyle>
      <a:lvl1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1pPr>
      <a:lvl2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2pPr>
      <a:lvl3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3pPr>
      <a:lvl4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4pPr>
      <a:lvl5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5pPr>
      <a:lvl6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6pPr>
      <a:lvl7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7pPr>
      <a:lvl8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8pPr>
      <a:lvl9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4" Type="http://schemas.openxmlformats.org/officeDocument/2006/relationships/image" Target="../media/image3.png"/><Relationship Id="rId5" Type="http://schemas.openxmlformats.org/officeDocument/2006/relationships/image" Target="../media/image4.png"/><Relationship Id="rId6" Type="http://schemas.microsoft.com/office/2007/relationships/hdphoto" Target="../media/hdphoto1.wdp"/><Relationship Id="rId7"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tif"/><Relationship Id="rId5"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ti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ti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tif"/><Relationship Id="rId5" Type="http://schemas.openxmlformats.org/officeDocument/2006/relationships/image" Target="../media/image13.tif"/><Relationship Id="rId6" Type="http://schemas.openxmlformats.org/officeDocument/2006/relationships/image" Target="../media/image14.tif"/><Relationship Id="rId7" Type="http://schemas.openxmlformats.org/officeDocument/2006/relationships/image" Target="../media/image15.tif"/><Relationship Id="rId8" Type="http://schemas.openxmlformats.org/officeDocument/2006/relationships/image" Target="../media/image16.tif"/><Relationship Id="rId9" Type="http://schemas.openxmlformats.org/officeDocument/2006/relationships/image" Target="../media/image17.t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Relationship Id="rId4" Type="http://schemas.openxmlformats.org/officeDocument/2006/relationships/image" Target="../media/image14.tif"/><Relationship Id="rId5" Type="http://schemas.openxmlformats.org/officeDocument/2006/relationships/image" Target="../media/image15.tif"/><Relationship Id="rId6" Type="http://schemas.openxmlformats.org/officeDocument/2006/relationships/image" Target="../media/image16.tif"/><Relationship Id="rId7" Type="http://schemas.openxmlformats.org/officeDocument/2006/relationships/image" Target="../media/image17.tif"/><Relationship Id="rId8" Type="http://schemas.openxmlformats.org/officeDocument/2006/relationships/image" Target="../media/image6.png"/><Relationship Id="rId9" Type="http://schemas.openxmlformats.org/officeDocument/2006/relationships/image" Target="../media/image2.ti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6.png"/><Relationship Id="rId13" Type="http://schemas.openxmlformats.org/officeDocument/2006/relationships/image" Target="../media/image2.tif"/><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microsoft.com/office/2007/relationships/hdphoto" Target="../media/hdphoto2.wdp"/><Relationship Id="rId5" Type="http://schemas.openxmlformats.org/officeDocument/2006/relationships/image" Target="../media/image19.png"/><Relationship Id="rId6" Type="http://schemas.openxmlformats.org/officeDocument/2006/relationships/image" Target="../media/image20.jpeg"/><Relationship Id="rId7" Type="http://schemas.microsoft.com/office/2007/relationships/hdphoto" Target="../media/hdphoto3.wdp"/><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Shape 38"/>
          <p:cNvSpPr txBox="1">
            <a:spLocks noGrp="1"/>
          </p:cNvSpPr>
          <p:nvPr>
            <p:ph type="title"/>
          </p:nvPr>
        </p:nvSpPr>
        <p:spPr>
          <a:xfrm>
            <a:off x="2184936" y="1766752"/>
            <a:ext cx="5823284" cy="1159800"/>
          </a:xfrm>
          <a:prstGeom prst="rect">
            <a:avLst/>
          </a:prstGeom>
        </p:spPr>
        <p:txBody>
          <a:bodyPr>
            <a:noAutofit/>
          </a:bodyPr>
          <a:lstStyle/>
          <a:p>
            <a:pPr algn="ctr" defTabSz="539495">
              <a:defRPr sz="2124"/>
            </a:pPr>
            <a:r>
              <a:rPr sz="2400" dirty="0" smtClean="0">
                <a:solidFill>
                  <a:schemeClr val="bg1"/>
                </a:solidFill>
                <a:latin typeface="Tahoma" charset="0"/>
                <a:ea typeface="Tahoma" charset="0"/>
                <a:cs typeface="Tahoma" charset="0"/>
              </a:rPr>
              <a:t>How might we help </a:t>
            </a:r>
            <a:r>
              <a:rPr sz="2400" dirty="0">
                <a:solidFill>
                  <a:schemeClr val="bg1"/>
                </a:solidFill>
                <a:latin typeface="Tahoma" charset="0"/>
                <a:ea typeface="Tahoma" charset="0"/>
                <a:cs typeface="Tahoma" charset="0"/>
              </a:rPr>
              <a:t>disadvantaged youth </a:t>
            </a:r>
            <a:r>
              <a:rPr sz="2400" dirty="0" smtClean="0">
                <a:solidFill>
                  <a:schemeClr val="bg1"/>
                </a:solidFill>
                <a:latin typeface="Tahoma" charset="0"/>
                <a:ea typeface="Tahoma" charset="0"/>
                <a:cs typeface="Tahoma" charset="0"/>
              </a:rPr>
              <a:t>gain </a:t>
            </a:r>
            <a:r>
              <a:rPr sz="2400" dirty="0">
                <a:solidFill>
                  <a:schemeClr val="bg1"/>
                </a:solidFill>
                <a:latin typeface="Tahoma" charset="0"/>
                <a:ea typeface="Tahoma" charset="0"/>
                <a:cs typeface="Tahoma" charset="0"/>
              </a:rPr>
              <a:t>the skills </a:t>
            </a:r>
            <a:r>
              <a:rPr lang="en-US" sz="2400" dirty="0" smtClean="0">
                <a:solidFill>
                  <a:schemeClr val="bg1"/>
                </a:solidFill>
                <a:latin typeface="Tahoma" charset="0"/>
                <a:ea typeface="Tahoma" charset="0"/>
                <a:cs typeface="Tahoma" charset="0"/>
              </a:rPr>
              <a:t>required </a:t>
            </a:r>
            <a:r>
              <a:rPr sz="2400" dirty="0" smtClean="0">
                <a:solidFill>
                  <a:schemeClr val="bg1"/>
                </a:solidFill>
                <a:latin typeface="Tahoma" charset="0"/>
                <a:ea typeface="Tahoma" charset="0"/>
                <a:cs typeface="Tahoma" charset="0"/>
              </a:rPr>
              <a:t>to </a:t>
            </a:r>
            <a:r>
              <a:rPr lang="en-US" sz="2400" dirty="0" smtClean="0">
                <a:solidFill>
                  <a:schemeClr val="bg1"/>
                </a:solidFill>
                <a:latin typeface="Tahoma" charset="0"/>
                <a:ea typeface="Tahoma" charset="0"/>
                <a:cs typeface="Tahoma" charset="0"/>
              </a:rPr>
              <a:t>get </a:t>
            </a:r>
            <a:r>
              <a:rPr sz="2400" dirty="0" smtClean="0">
                <a:solidFill>
                  <a:schemeClr val="bg1"/>
                </a:solidFill>
                <a:latin typeface="Tahoma" charset="0"/>
                <a:ea typeface="Tahoma" charset="0"/>
                <a:cs typeface="Tahoma" charset="0"/>
              </a:rPr>
              <a:t>a </a:t>
            </a:r>
            <a:r>
              <a:rPr sz="2400" dirty="0">
                <a:solidFill>
                  <a:schemeClr val="bg1"/>
                </a:solidFill>
                <a:latin typeface="Tahoma" charset="0"/>
                <a:ea typeface="Tahoma" charset="0"/>
                <a:cs typeface="Tahoma" charset="0"/>
              </a:rPr>
              <a:t>job?</a:t>
            </a:r>
          </a:p>
        </p:txBody>
      </p:sp>
      <p:pic>
        <p:nvPicPr>
          <p:cNvPr id="64" name="Picture 6" descr="Picture 6"/>
          <p:cNvPicPr>
            <a:picLocks noChangeAspect="1"/>
          </p:cNvPicPr>
          <p:nvPr/>
        </p:nvPicPr>
        <p:blipFill>
          <a:blip r:embed="rId3">
            <a:extLst/>
          </a:blip>
          <a:stretch>
            <a:fillRect/>
          </a:stretch>
        </p:blipFill>
        <p:spPr>
          <a:xfrm>
            <a:off x="4234776" y="3376505"/>
            <a:ext cx="2307839" cy="465056"/>
          </a:xfrm>
          <a:prstGeom prst="rect">
            <a:avLst/>
          </a:prstGeom>
          <a:ln w="12700">
            <a:miter lim="400000"/>
          </a:ln>
        </p:spPr>
      </p:pic>
      <p:pic>
        <p:nvPicPr>
          <p:cNvPr id="3074" name="Picture 2" descr="https://lh3.googleusercontent.com/5Tw-Fhm_zC1oSlliMUsz1lEtfIogDmMr2REzZVhm1dBZeJRNxFzCOOegUHWa4S-foPMMS4PwpdjcMn-9iq_8rxOmP43BFawuo-Dhz_bMP-3li1pYSzH1Hf-6kS7gmAvP3fRkyAiorM0"/>
          <p:cNvPicPr>
            <a:picLocks noChangeAspect="1" noChangeArrowheads="1"/>
          </p:cNvPicPr>
          <p:nvPr/>
        </p:nvPicPr>
        <p:blipFill rotWithShape="1">
          <a:blip r:embed="rId4">
            <a:extLst>
              <a:ext uri="{28A0092B-C50C-407E-A947-70E740481C1C}">
                <a14:useLocalDpi xmlns:a14="http://schemas.microsoft.com/office/drawing/2010/main" val="0"/>
              </a:ext>
            </a:extLst>
          </a:blip>
          <a:srcRect t="17766" b="21666"/>
          <a:stretch/>
        </p:blipFill>
        <p:spPr bwMode="auto">
          <a:xfrm rot="16200000">
            <a:off x="-310966" y="3180044"/>
            <a:ext cx="1677520" cy="6397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Picture 7"/>
          <p:cNvPicPr>
            <a:picLocks noChangeAspect="1"/>
          </p:cNvPicPr>
          <p:nvPr/>
        </p:nvPicPr>
        <p:blipFill>
          <a:blip r:embed="rId5">
            <a:extLst>
              <a:ext uri="{BEBA8EAE-BF5A-486C-A8C5-ECC9F3942E4B}">
                <a14:imgProps xmlns:a14="http://schemas.microsoft.com/office/drawing/2010/main">
                  <a14:imgLayer r:embed="rId6">
                    <a14:imgEffect>
                      <a14:saturation sat="88000"/>
                    </a14:imgEffect>
                  </a14:imgLayer>
                </a14:imgProps>
              </a:ext>
            </a:extLst>
          </a:blip>
          <a:stretch>
            <a:fillRect/>
          </a:stretch>
        </p:blipFill>
        <p:spPr>
          <a:xfrm rot="16200000">
            <a:off x="-233775" y="1265219"/>
            <a:ext cx="1690606" cy="472259"/>
          </a:xfrm>
          <a:prstGeom prst="rect">
            <a:avLst/>
          </a:prstGeom>
          <a:ln w="12700">
            <a:miter lim="400000"/>
          </a:ln>
        </p:spPr>
      </p:pic>
      <p:cxnSp>
        <p:nvCxnSpPr>
          <p:cNvPr id="3" name="Straight Connector 2"/>
          <p:cNvCxnSpPr/>
          <p:nvPr/>
        </p:nvCxnSpPr>
        <p:spPr>
          <a:xfrm>
            <a:off x="1156993" y="74645"/>
            <a:ext cx="9331" cy="4907902"/>
          </a:xfrm>
          <a:prstGeom prst="line">
            <a:avLst/>
          </a:prstGeom>
          <a:noFill/>
          <a:ln w="12700" cap="flat">
            <a:solidFill>
              <a:schemeClr val="bg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493622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Willy…"/>
          <p:cNvSpPr txBox="1"/>
          <p:nvPr/>
        </p:nvSpPr>
        <p:spPr>
          <a:xfrm>
            <a:off x="4528923" y="2684374"/>
            <a:ext cx="4063418" cy="30777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defRPr>
                <a:solidFill>
                  <a:srgbClr val="FFFFFF"/>
                </a:solidFill>
              </a:defRPr>
            </a:pPr>
            <a:endParaRPr lang="en-US" dirty="0" smtClean="0">
              <a:solidFill>
                <a:schemeClr val="tx1"/>
              </a:solidFill>
              <a:latin typeface="Tahoma" charset="0"/>
              <a:ea typeface="Tahoma" charset="0"/>
              <a:cs typeface="Tahoma" charset="0"/>
            </a:endParaRPr>
          </a:p>
        </p:txBody>
      </p:sp>
      <p:pic>
        <p:nvPicPr>
          <p:cNvPr id="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ture 6"/>
          <p:cNvPicPr>
            <a:picLocks noChangeAspect="1"/>
          </p:cNvPicPr>
          <p:nvPr/>
        </p:nvPicPr>
        <p:blipFill>
          <a:blip r:embed="rId4">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13" name="Rectangle 12"/>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1090"/>
          <a:stretch/>
        </p:blipFill>
        <p:spPr>
          <a:xfrm>
            <a:off x="1154351" y="955224"/>
            <a:ext cx="3374572" cy="2134966"/>
          </a:xfrm>
          <a:prstGeom prst="rect">
            <a:avLst/>
          </a:prstGeom>
        </p:spPr>
      </p:pic>
      <p:sp>
        <p:nvSpPr>
          <p:cNvPr id="11" name="Rectangle 10"/>
          <p:cNvSpPr/>
          <p:nvPr/>
        </p:nvSpPr>
        <p:spPr>
          <a:xfrm>
            <a:off x="4796795" y="1284043"/>
            <a:ext cx="3795546" cy="1477328"/>
          </a:xfrm>
          <a:prstGeom prst="rect">
            <a:avLst/>
          </a:prstGeom>
        </p:spPr>
        <p:txBody>
          <a:bodyPr wrap="square">
            <a:spAutoFit/>
          </a:bodyPr>
          <a:lstStyle/>
          <a:p>
            <a:pPr>
              <a:defRPr>
                <a:solidFill>
                  <a:srgbClr val="FFFFFF"/>
                </a:solidFill>
              </a:defRPr>
            </a:pPr>
            <a:r>
              <a:rPr lang="en-US" sz="2000" b="1" dirty="0" smtClean="0">
                <a:solidFill>
                  <a:schemeClr val="tx1"/>
                </a:solidFill>
                <a:latin typeface="Tahoma" charset="0"/>
                <a:ea typeface="Tahoma" charset="0"/>
                <a:cs typeface="Tahoma" charset="0"/>
              </a:rPr>
              <a:t>Ana</a:t>
            </a:r>
            <a:r>
              <a:rPr lang="en-US" dirty="0" smtClean="0">
                <a:solidFill>
                  <a:schemeClr val="tx1"/>
                </a:solidFill>
                <a:latin typeface="Tahoma" charset="0"/>
                <a:ea typeface="Tahoma" charset="0"/>
                <a:cs typeface="Tahoma" charset="0"/>
              </a:rPr>
              <a:t>, age 21</a:t>
            </a:r>
          </a:p>
          <a:p>
            <a:pPr marL="285750" indent="-285750">
              <a:buFont typeface="Arial" charset="0"/>
              <a:buChar char="•"/>
              <a:defRPr>
                <a:solidFill>
                  <a:srgbClr val="FFFFFF"/>
                </a:solidFill>
              </a:defRPr>
            </a:pPr>
            <a:r>
              <a:rPr lang="en-US" altLang="zh-CN" dirty="0" smtClean="0">
                <a:solidFill>
                  <a:schemeClr val="tx1"/>
                </a:solidFill>
                <a:latin typeface="Tahoma" charset="0"/>
                <a:ea typeface="Tahoma" charset="0"/>
                <a:cs typeface="Tahoma" charset="0"/>
              </a:rPr>
              <a:t>2</a:t>
            </a:r>
            <a:r>
              <a:rPr lang="en-US" altLang="zh-CN" baseline="30000" dirty="0" smtClean="0">
                <a:solidFill>
                  <a:schemeClr val="tx1"/>
                </a:solidFill>
                <a:latin typeface="Tahoma" charset="0"/>
                <a:ea typeface="Tahoma" charset="0"/>
                <a:cs typeface="Tahoma" charset="0"/>
              </a:rPr>
              <a:t>nd</a:t>
            </a:r>
            <a:r>
              <a:rPr lang="en-US" altLang="zh-CN" dirty="0" smtClean="0">
                <a:solidFill>
                  <a:schemeClr val="tx1"/>
                </a:solidFill>
                <a:latin typeface="Tahoma" charset="0"/>
                <a:ea typeface="Tahoma" charset="0"/>
                <a:cs typeface="Tahoma" charset="0"/>
              </a:rPr>
              <a:t> </a:t>
            </a:r>
            <a:r>
              <a:rPr lang="en-US" altLang="zh-CN" dirty="0">
                <a:solidFill>
                  <a:schemeClr val="tx1"/>
                </a:solidFill>
                <a:latin typeface="Tahoma" charset="0"/>
                <a:ea typeface="Tahoma" charset="0"/>
                <a:cs typeface="Tahoma" charset="0"/>
              </a:rPr>
              <a:t>generation </a:t>
            </a:r>
            <a:r>
              <a:rPr lang="en-US" altLang="zh-CN" dirty="0" smtClean="0">
                <a:solidFill>
                  <a:schemeClr val="tx1"/>
                </a:solidFill>
                <a:latin typeface="Tahoma" charset="0"/>
                <a:ea typeface="Tahoma" charset="0"/>
                <a:cs typeface="Tahoma" charset="0"/>
              </a:rPr>
              <a:t>immigrant</a:t>
            </a:r>
            <a:endParaRPr lang="en-US" dirty="0">
              <a:solidFill>
                <a:schemeClr val="tx1"/>
              </a:solidFill>
              <a:latin typeface="Tahoma" charset="0"/>
              <a:ea typeface="Tahoma" charset="0"/>
              <a:cs typeface="Tahoma" charset="0"/>
            </a:endParaRPr>
          </a:p>
          <a:p>
            <a:pPr marL="285750" indent="-285750">
              <a:buFont typeface="Arial" charset="0"/>
              <a:buChar char="•"/>
              <a:defRPr>
                <a:solidFill>
                  <a:srgbClr val="FFFFFF"/>
                </a:solidFill>
              </a:defRPr>
            </a:pPr>
            <a:r>
              <a:rPr lang="en-US" dirty="0" smtClean="0">
                <a:solidFill>
                  <a:schemeClr val="tx1"/>
                </a:solidFill>
                <a:latin typeface="Tahoma" charset="0"/>
                <a:ea typeface="Tahoma" charset="0"/>
                <a:cs typeface="Tahoma" charset="0"/>
              </a:rPr>
              <a:t>Low </a:t>
            </a:r>
            <a:r>
              <a:rPr lang="en-US" dirty="0">
                <a:solidFill>
                  <a:schemeClr val="tx1"/>
                </a:solidFill>
                <a:latin typeface="Tahoma" charset="0"/>
                <a:ea typeface="Tahoma" charset="0"/>
                <a:cs typeface="Tahoma" charset="0"/>
              </a:rPr>
              <a:t>income </a:t>
            </a:r>
            <a:r>
              <a:rPr lang="en-US" dirty="0" smtClean="0">
                <a:solidFill>
                  <a:schemeClr val="tx1"/>
                </a:solidFill>
                <a:latin typeface="Tahoma" charset="0"/>
                <a:ea typeface="Tahoma" charset="0"/>
                <a:cs typeface="Tahoma" charset="0"/>
              </a:rPr>
              <a:t>family</a:t>
            </a:r>
          </a:p>
          <a:p>
            <a:pPr marL="285750" indent="-285750">
              <a:buFont typeface="Arial" charset="0"/>
              <a:buChar char="•"/>
              <a:defRPr>
                <a:solidFill>
                  <a:srgbClr val="FFFFFF"/>
                </a:solidFill>
              </a:defRPr>
            </a:pPr>
            <a:r>
              <a:rPr lang="en-US" dirty="0" smtClean="0">
                <a:solidFill>
                  <a:schemeClr val="tx1"/>
                </a:solidFill>
                <a:latin typeface="Tahoma" charset="0"/>
                <a:ea typeface="Tahoma" charset="0"/>
                <a:cs typeface="Tahoma" charset="0"/>
              </a:rPr>
              <a:t>High School Graduate</a:t>
            </a:r>
          </a:p>
          <a:p>
            <a:pPr>
              <a:defRPr>
                <a:solidFill>
                  <a:srgbClr val="FFFFFF"/>
                </a:solidFill>
              </a:defRPr>
            </a:pPr>
            <a:endParaRPr lang="en-US" dirty="0">
              <a:solidFill>
                <a:schemeClr val="tx1"/>
              </a:solidFill>
              <a:latin typeface="Tahoma" charset="0"/>
              <a:ea typeface="Tahoma" charset="0"/>
              <a:cs typeface="Tahoma" charset="0"/>
            </a:endParaRPr>
          </a:p>
          <a:p>
            <a:pPr>
              <a:defRPr>
                <a:solidFill>
                  <a:srgbClr val="FFFFFF"/>
                </a:solidFill>
              </a:defRPr>
            </a:pPr>
            <a:r>
              <a:rPr lang="en-US" altLang="zh-CN" dirty="0">
                <a:solidFill>
                  <a:schemeClr val="tx1"/>
                </a:solidFill>
                <a:latin typeface="Tahoma" charset="0"/>
                <a:ea typeface="Tahoma" charset="0"/>
                <a:cs typeface="Tahoma" charset="0"/>
              </a:rPr>
              <a:t>Motivated to </a:t>
            </a:r>
            <a:r>
              <a:rPr lang="en-US" altLang="zh-CN" dirty="0" smtClean="0">
                <a:solidFill>
                  <a:schemeClr val="tx1"/>
                </a:solidFill>
                <a:latin typeface="Tahoma" charset="0"/>
                <a:ea typeface="Tahoma" charset="0"/>
                <a:cs typeface="Tahoma" charset="0"/>
              </a:rPr>
              <a:t>learn to work in technology</a:t>
            </a:r>
            <a:endParaRPr lang="en-US" altLang="zh-CN" dirty="0">
              <a:solidFill>
                <a:schemeClr val="tx1"/>
              </a:solidFill>
              <a:latin typeface="Tahoma" charset="0"/>
              <a:ea typeface="Tahoma" charset="0"/>
              <a:cs typeface="Tahoma" charset="0"/>
            </a:endParaRPr>
          </a:p>
        </p:txBody>
      </p:sp>
      <p:sp>
        <p:nvSpPr>
          <p:cNvPr id="15" name="Willy…"/>
          <p:cNvSpPr txBox="1"/>
          <p:nvPr/>
        </p:nvSpPr>
        <p:spPr>
          <a:xfrm>
            <a:off x="991092" y="3524175"/>
            <a:ext cx="7155711" cy="584775"/>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2000" b="1">
                <a:solidFill>
                  <a:srgbClr val="FFFFFF"/>
                </a:solidFill>
              </a:defRPr>
            </a:pPr>
            <a:r>
              <a:rPr lang="en-US" sz="1600" i="1" dirty="0" smtClean="0">
                <a:solidFill>
                  <a:schemeClr val="tx1"/>
                </a:solidFill>
              </a:rPr>
              <a:t>“I would be great to have someone to verify is this the right move, should I be doing this</a:t>
            </a:r>
            <a:r>
              <a:rPr lang="mr-IN" sz="1600" i="1" dirty="0" smtClean="0">
                <a:solidFill>
                  <a:schemeClr val="tx1"/>
                </a:solidFill>
              </a:rPr>
              <a:t>…</a:t>
            </a:r>
            <a:r>
              <a:rPr lang="en-US" sz="1600" i="1" dirty="0" smtClean="0">
                <a:solidFill>
                  <a:schemeClr val="tx1"/>
                </a:solidFill>
              </a:rPr>
              <a:t> just ask for advice”</a:t>
            </a:r>
          </a:p>
        </p:txBody>
      </p:sp>
    </p:spTree>
    <p:extLst>
      <p:ext uri="{BB962C8B-B14F-4D97-AF65-F5344CB8AC3E}">
        <p14:creationId xmlns:p14="http://schemas.microsoft.com/office/powerpoint/2010/main" val="131682239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92229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icture 6"/>
          <p:cNvPicPr>
            <a:picLocks noChangeAspect="1"/>
          </p:cNvPicPr>
          <p:nvPr/>
        </p:nvPicPr>
        <p:blipFill>
          <a:blip r:embed="rId4">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25" name="TextBox 24"/>
          <p:cNvSpPr txBox="1"/>
          <p:nvPr/>
        </p:nvSpPr>
        <p:spPr>
          <a:xfrm>
            <a:off x="80042" y="142277"/>
            <a:ext cx="90426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dirty="0" smtClean="0">
                <a:solidFill>
                  <a:schemeClr val="tx1">
                    <a:lumMod val="75000"/>
                    <a:lumOff val="25000"/>
                  </a:schemeClr>
                </a:solidFill>
                <a:latin typeface="Tahoma" charset="0"/>
                <a:ea typeface="Tahoma" charset="0"/>
                <a:cs typeface="Tahoma" charset="0"/>
              </a:rPr>
              <a:t>RESEARCH INSIGHTS</a:t>
            </a:r>
            <a:endParaRPr kumimoji="0" lang="en-US" sz="1800" b="1" i="0" u="none" strike="noStrike" cap="none" spc="0" normalizeH="0" baseline="0" dirty="0">
              <a:ln>
                <a:noFill/>
              </a:ln>
              <a:solidFill>
                <a:schemeClr val="tx1">
                  <a:lumMod val="75000"/>
                  <a:lumOff val="25000"/>
                </a:schemeClr>
              </a:solidFill>
              <a:effectLst/>
              <a:uFillTx/>
              <a:latin typeface="Tahoma" charset="0"/>
              <a:ea typeface="Tahoma" charset="0"/>
              <a:cs typeface="Tahoma" charset="0"/>
              <a:sym typeface="Arial"/>
            </a:endParaRPr>
          </a:p>
        </p:txBody>
      </p:sp>
      <p:sp>
        <p:nvSpPr>
          <p:cNvPr id="26" name="Rectangle 25"/>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
        <p:nvSpPr>
          <p:cNvPr id="24" name="Rectangle 1"/>
          <p:cNvSpPr>
            <a:spLocks noChangeArrowheads="1"/>
          </p:cNvSpPr>
          <p:nvPr/>
        </p:nvSpPr>
        <p:spPr bwMode="auto">
          <a:xfrm>
            <a:off x="1115659" y="969591"/>
            <a:ext cx="669904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75"/>
              </a:spcBef>
              <a:buNone/>
            </a:pPr>
            <a:r>
              <a:rPr lang="en-US" altLang="en-US" b="1" dirty="0" smtClean="0">
                <a:latin typeface="Tahoma" charset="0"/>
                <a:ea typeface="Tahoma" charset="0"/>
                <a:cs typeface="Tahoma" charset="0"/>
              </a:rPr>
              <a:t>73% </a:t>
            </a:r>
            <a:r>
              <a:rPr lang="en-US" altLang="en-US" sz="1800" dirty="0" smtClean="0">
                <a:latin typeface="Tahoma" charset="0"/>
                <a:ea typeface="Tahoma" charset="0"/>
                <a:cs typeface="Tahoma" charset="0"/>
              </a:rPr>
              <a:t>of professionals considered mentorship to be instrumental in their careers</a:t>
            </a:r>
          </a:p>
        </p:txBody>
      </p:sp>
      <p:sp>
        <p:nvSpPr>
          <p:cNvPr id="28" name="Rectangle 13"/>
          <p:cNvSpPr>
            <a:spLocks noChangeArrowheads="1"/>
          </p:cNvSpPr>
          <p:nvPr/>
        </p:nvSpPr>
        <p:spPr bwMode="auto">
          <a:xfrm>
            <a:off x="1115659" y="1909304"/>
            <a:ext cx="64744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75"/>
              </a:spcBef>
              <a:buNone/>
            </a:pPr>
            <a:r>
              <a:rPr lang="en-US" altLang="en-US" b="1" dirty="0" smtClean="0">
                <a:latin typeface="Tahoma" charset="0"/>
                <a:ea typeface="Tahoma" charset="0"/>
                <a:cs typeface="Tahoma" charset="0"/>
              </a:rPr>
              <a:t>70% </a:t>
            </a:r>
            <a:r>
              <a:rPr lang="en-US" altLang="en-US" sz="1600" dirty="0" smtClean="0">
                <a:latin typeface="Tahoma" charset="0"/>
                <a:ea typeface="Tahoma" charset="0"/>
                <a:cs typeface="Tahoma" charset="0"/>
              </a:rPr>
              <a:t>of youth without mentoring history report that failed to find professionals to mentor them</a:t>
            </a:r>
            <a:endParaRPr lang="en-CA" altLang="en-US" sz="1600" dirty="0">
              <a:latin typeface="Tahoma" charset="0"/>
              <a:ea typeface="Tahoma" charset="0"/>
              <a:cs typeface="Tahoma" charset="0"/>
            </a:endParaRPr>
          </a:p>
        </p:txBody>
      </p:sp>
      <p:sp>
        <p:nvSpPr>
          <p:cNvPr id="37" name="Rectangle 13"/>
          <p:cNvSpPr>
            <a:spLocks noChangeArrowheads="1"/>
          </p:cNvSpPr>
          <p:nvPr/>
        </p:nvSpPr>
        <p:spPr bwMode="auto">
          <a:xfrm>
            <a:off x="1115659" y="2941352"/>
            <a:ext cx="68412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75"/>
              </a:spcBef>
              <a:buNone/>
            </a:pPr>
            <a:r>
              <a:rPr lang="en-US" altLang="en-US" sz="2400" b="1" dirty="0" smtClean="0">
                <a:latin typeface="Tahoma" charset="0"/>
                <a:ea typeface="Tahoma" charset="0"/>
                <a:cs typeface="Tahoma" charset="0"/>
              </a:rPr>
              <a:t>Personal Interaction </a:t>
            </a:r>
            <a:r>
              <a:rPr lang="en-US" altLang="en-US" sz="1600" dirty="0" smtClean="0">
                <a:latin typeface="Tahoma" charset="0"/>
                <a:ea typeface="Tahoma" charset="0"/>
                <a:cs typeface="Tahoma" charset="0"/>
              </a:rPr>
              <a:t>leads to better engagement, learning and participation</a:t>
            </a:r>
            <a:endParaRPr lang="en-CA" altLang="en-US" sz="1600" dirty="0">
              <a:latin typeface="Tahoma" charset="0"/>
              <a:ea typeface="Tahoma" charset="0"/>
              <a:cs typeface="Tahoma" charset="0"/>
            </a:endParaRPr>
          </a:p>
        </p:txBody>
      </p:sp>
      <p:sp>
        <p:nvSpPr>
          <p:cNvPr id="15" name="Rectangle 13"/>
          <p:cNvSpPr>
            <a:spLocks noChangeArrowheads="1"/>
          </p:cNvSpPr>
          <p:nvPr/>
        </p:nvSpPr>
        <p:spPr bwMode="auto">
          <a:xfrm>
            <a:off x="1115659" y="3771188"/>
            <a:ext cx="70513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75"/>
              </a:spcBef>
              <a:buNone/>
            </a:pPr>
            <a:r>
              <a:rPr lang="en-US" altLang="en-US" sz="2400" b="1" dirty="0" smtClean="0">
                <a:latin typeface="Tahoma" charset="0"/>
                <a:ea typeface="Tahoma" charset="0"/>
                <a:cs typeface="Tahoma" charset="0"/>
              </a:rPr>
              <a:t>Assistance &amp; Guidance </a:t>
            </a:r>
            <a:r>
              <a:rPr lang="en-US" altLang="en-US" sz="1600" dirty="0" smtClean="0">
                <a:latin typeface="Tahoma" charset="0"/>
                <a:ea typeface="Tahoma" charset="0"/>
                <a:cs typeface="Tahoma" charset="0"/>
              </a:rPr>
              <a:t>are needed for mentee and mentor</a:t>
            </a:r>
            <a:endParaRPr lang="en-CA" altLang="en-US" sz="1600" dirty="0">
              <a:latin typeface="Tahoma" charset="0"/>
              <a:ea typeface="Tahoma" charset="0"/>
              <a:cs typeface="Tahoma" charset="0"/>
            </a:endParaRPr>
          </a:p>
        </p:txBody>
      </p:sp>
    </p:spTree>
    <p:extLst>
      <p:ext uri="{BB962C8B-B14F-4D97-AF65-F5344CB8AC3E}">
        <p14:creationId xmlns:p14="http://schemas.microsoft.com/office/powerpoint/2010/main" val="69885908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15282"/>
          <a:stretch/>
        </p:blipFill>
        <p:spPr>
          <a:xfrm>
            <a:off x="605576" y="1902219"/>
            <a:ext cx="6798833" cy="112750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37" y="643489"/>
            <a:ext cx="977652" cy="106411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4409" y="1976376"/>
            <a:ext cx="912193" cy="1358302"/>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85404"/>
          <a:stretch/>
        </p:blipFill>
        <p:spPr>
          <a:xfrm>
            <a:off x="7231015" y="3542650"/>
            <a:ext cx="1102866" cy="961171"/>
          </a:xfrm>
          <a:prstGeom prst="rect">
            <a:avLst/>
          </a:prstGeom>
        </p:spPr>
      </p:pic>
      <p:pic>
        <p:nvPicPr>
          <p:cNvPr id="10" name="图片 9"/>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334417" y="4161035"/>
            <a:ext cx="2644343" cy="685571"/>
          </a:xfrm>
          <a:prstGeom prst="rect">
            <a:avLst/>
          </a:prstGeom>
        </p:spPr>
      </p:pic>
    </p:spTree>
    <p:extLst>
      <p:ext uri="{BB962C8B-B14F-4D97-AF65-F5344CB8AC3E}">
        <p14:creationId xmlns:p14="http://schemas.microsoft.com/office/powerpoint/2010/main" val="178448449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icture 6"/>
          <p:cNvPicPr>
            <a:picLocks noChangeAspect="1"/>
          </p:cNvPicPr>
          <p:nvPr/>
        </p:nvPicPr>
        <p:blipFill>
          <a:blip r:embed="rId4">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26" name="Rectangle 25"/>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
        <p:nvSpPr>
          <p:cNvPr id="6" name="Rectangle 5"/>
          <p:cNvSpPr/>
          <p:nvPr/>
        </p:nvSpPr>
        <p:spPr>
          <a:xfrm>
            <a:off x="3523915" y="2199201"/>
            <a:ext cx="1863094" cy="584775"/>
          </a:xfrm>
          <a:prstGeom prst="rect">
            <a:avLst/>
          </a:prstGeom>
        </p:spPr>
        <p:txBody>
          <a:bodyPr wrap="square">
            <a:spAutoFit/>
          </a:bodyPr>
          <a:lstStyle/>
          <a:p>
            <a:pPr algn="ctr"/>
            <a:r>
              <a:rPr lang="en-US" sz="3200" b="1" dirty="0" smtClean="0">
                <a:solidFill>
                  <a:schemeClr val="tx1"/>
                </a:solidFill>
                <a:latin typeface="Tahoma" charset="0"/>
                <a:ea typeface="Tahoma" charset="0"/>
                <a:cs typeface="Tahoma" charset="0"/>
              </a:rPr>
              <a:t>DEMO</a:t>
            </a:r>
            <a:endParaRPr lang="en-US" sz="3200" b="1" dirty="0"/>
          </a:p>
        </p:txBody>
      </p:sp>
    </p:spTree>
    <p:extLst>
      <p:ext uri="{BB962C8B-B14F-4D97-AF65-F5344CB8AC3E}">
        <p14:creationId xmlns:p14="http://schemas.microsoft.com/office/powerpoint/2010/main" val="102250024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80043" y="142277"/>
            <a:ext cx="816019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800" b="1" dirty="0" smtClean="0">
                <a:solidFill>
                  <a:schemeClr val="tx1"/>
                </a:solidFill>
                <a:latin typeface="Tahoma" charset="0"/>
                <a:ea typeface="Tahoma" charset="0"/>
                <a:cs typeface="Tahoma" charset="0"/>
              </a:rPr>
              <a:t>NEXT STEPS</a:t>
            </a:r>
            <a:endParaRPr kumimoji="0" lang="en-US" sz="2800" b="1" i="0" u="none" strike="noStrike" cap="none" spc="0" normalizeH="0" baseline="0" dirty="0">
              <a:ln>
                <a:noFill/>
              </a:ln>
              <a:solidFill>
                <a:schemeClr val="tx1"/>
              </a:solidFill>
              <a:effectLst/>
              <a:uFillTx/>
              <a:latin typeface="Tahoma" charset="0"/>
              <a:ea typeface="Tahoma" charset="0"/>
              <a:cs typeface="Tahoma" charset="0"/>
              <a:sym typeface="Arial"/>
            </a:endParaRPr>
          </a:p>
        </p:txBody>
      </p:sp>
      <p:pic>
        <p:nvPicPr>
          <p:cNvPr id="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cture 6"/>
          <p:cNvPicPr>
            <a:picLocks noChangeAspect="1"/>
          </p:cNvPicPr>
          <p:nvPr/>
        </p:nvPicPr>
        <p:blipFill>
          <a:blip r:embed="rId4">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2" name="Rectangle 1"/>
          <p:cNvSpPr/>
          <p:nvPr/>
        </p:nvSpPr>
        <p:spPr>
          <a:xfrm>
            <a:off x="457199" y="1187099"/>
            <a:ext cx="8340291" cy="1631216"/>
          </a:xfrm>
          <a:prstGeom prst="rect">
            <a:avLst/>
          </a:prstGeom>
        </p:spPr>
        <p:txBody>
          <a:bodyPr wrap="square">
            <a:spAutoFit/>
          </a:bodyPr>
          <a:lstStyle/>
          <a:p>
            <a:pPr marL="285750" indent="-285750" fontAlgn="base">
              <a:buFont typeface="Arial" charset="0"/>
              <a:buChar char="•"/>
            </a:pPr>
            <a:r>
              <a:rPr lang="en-US" sz="2000" dirty="0" smtClean="0">
                <a:latin typeface="Tahoma" charset="0"/>
                <a:ea typeface="Tahoma" charset="0"/>
                <a:cs typeface="Tahoma" charset="0"/>
              </a:rPr>
              <a:t>Iterate on the UI</a:t>
            </a:r>
          </a:p>
          <a:p>
            <a:pPr marL="285750" indent="-285750" fontAlgn="base">
              <a:buFont typeface="Arial" charset="0"/>
              <a:buChar char="•"/>
            </a:pPr>
            <a:endParaRPr lang="en-US" sz="2000" dirty="0">
              <a:latin typeface="Tahoma" charset="0"/>
              <a:ea typeface="Tahoma" charset="0"/>
              <a:cs typeface="Tahoma" charset="0"/>
            </a:endParaRPr>
          </a:p>
          <a:p>
            <a:pPr marL="285750" indent="-285750" fontAlgn="base">
              <a:buFont typeface="Arial" charset="0"/>
              <a:buChar char="•"/>
            </a:pPr>
            <a:r>
              <a:rPr lang="en-US" sz="2000" dirty="0" smtClean="0">
                <a:latin typeface="Tahoma" charset="0"/>
                <a:ea typeface="Tahoma" charset="0"/>
                <a:cs typeface="Tahoma" charset="0"/>
              </a:rPr>
              <a:t>Continue building website to match the UX design</a:t>
            </a:r>
          </a:p>
          <a:p>
            <a:pPr marL="285750" indent="-285750" fontAlgn="base">
              <a:buFont typeface="Arial" charset="0"/>
              <a:buChar char="•"/>
            </a:pPr>
            <a:endParaRPr lang="en-US" sz="2000" dirty="0">
              <a:latin typeface="Tahoma" charset="0"/>
              <a:ea typeface="Tahoma" charset="0"/>
              <a:cs typeface="Tahoma" charset="0"/>
            </a:endParaRPr>
          </a:p>
          <a:p>
            <a:pPr marL="285750" indent="-285750" fontAlgn="base">
              <a:buFont typeface="Arial" charset="0"/>
              <a:buChar char="•"/>
            </a:pPr>
            <a:r>
              <a:rPr lang="en-US" sz="2000" dirty="0" smtClean="0">
                <a:latin typeface="Tahoma" charset="0"/>
                <a:ea typeface="Tahoma" charset="0"/>
                <a:cs typeface="Tahoma" charset="0"/>
              </a:rPr>
              <a:t>Continue testing with users for additional validation </a:t>
            </a:r>
          </a:p>
        </p:txBody>
      </p:sp>
      <p:sp>
        <p:nvSpPr>
          <p:cNvPr id="6" name="Rectangle 5"/>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grpSp>
        <p:nvGrpSpPr>
          <p:cNvPr id="7" name="Group"/>
          <p:cNvGrpSpPr/>
          <p:nvPr/>
        </p:nvGrpSpPr>
        <p:grpSpPr>
          <a:xfrm>
            <a:off x="2665877" y="3226825"/>
            <a:ext cx="3806141" cy="1104617"/>
            <a:chOff x="0" y="0"/>
            <a:chExt cx="8671014" cy="2516498"/>
          </a:xfrm>
        </p:grpSpPr>
        <p:pic>
          <p:nvPicPr>
            <p:cNvPr id="8" name="Picture 3" descr="Picture 3"/>
            <p:cNvPicPr>
              <a:picLocks noChangeAspect="1"/>
            </p:cNvPicPr>
            <p:nvPr/>
          </p:nvPicPr>
          <p:blipFill>
            <a:blip r:embed="rId5">
              <a:extLst/>
            </a:blip>
            <a:srcRect l="13226" t="30769" r="21679" b="30766"/>
            <a:stretch>
              <a:fillRect/>
            </a:stretch>
          </p:blipFill>
          <p:spPr>
            <a:xfrm>
              <a:off x="0" y="34533"/>
              <a:ext cx="1695847" cy="1782367"/>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8"/>
                  </a:cubicBezTo>
                  <a:cubicBezTo>
                    <a:pt x="0" y="16762"/>
                    <a:pt x="4833" y="21600"/>
                    <a:pt x="10797" y="21600"/>
                  </a:cubicBezTo>
                  <a:cubicBezTo>
                    <a:pt x="16762" y="21600"/>
                    <a:pt x="21600" y="16762"/>
                    <a:pt x="21600" y="10798"/>
                  </a:cubicBezTo>
                  <a:cubicBezTo>
                    <a:pt x="21600" y="4833"/>
                    <a:pt x="16762" y="0"/>
                    <a:pt x="10797" y="0"/>
                  </a:cubicBezTo>
                  <a:close/>
                </a:path>
              </a:pathLst>
            </a:custGeom>
            <a:ln w="12700" cap="flat">
              <a:noFill/>
              <a:miter lim="400000"/>
            </a:ln>
            <a:effectLst/>
          </p:spPr>
        </p:pic>
        <p:pic>
          <p:nvPicPr>
            <p:cNvPr id="9" name="Picture 8" descr="Picture 8"/>
            <p:cNvPicPr>
              <a:picLocks noChangeAspect="1"/>
            </p:cNvPicPr>
            <p:nvPr/>
          </p:nvPicPr>
          <p:blipFill>
            <a:blip r:embed="rId6">
              <a:extLst/>
            </a:blip>
            <a:srcRect r="5" b="5"/>
            <a:stretch>
              <a:fillRect/>
            </a:stretch>
          </p:blipFill>
          <p:spPr>
            <a:xfrm>
              <a:off x="5217108" y="0"/>
              <a:ext cx="1837532" cy="1837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pic>
          <p:nvPicPr>
            <p:cNvPr id="10" name="Picture 9" descr="Picture 9"/>
            <p:cNvPicPr>
              <a:picLocks noChangeAspect="1"/>
            </p:cNvPicPr>
            <p:nvPr/>
          </p:nvPicPr>
          <p:blipFill>
            <a:blip r:embed="rId7">
              <a:extLst/>
            </a:blip>
            <a:srcRect l="15137" t="4520" r="42291" b="62124"/>
            <a:stretch>
              <a:fillRect/>
            </a:stretch>
          </p:blipFill>
          <p:spPr>
            <a:xfrm>
              <a:off x="6932303" y="1"/>
              <a:ext cx="1738711" cy="1837532"/>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2" y="21600"/>
                    <a:pt x="21600" y="16765"/>
                    <a:pt x="21600" y="10800"/>
                  </a:cubicBezTo>
                  <a:cubicBezTo>
                    <a:pt x="21600" y="4835"/>
                    <a:pt x="16762" y="0"/>
                    <a:pt x="10798" y="0"/>
                  </a:cubicBezTo>
                  <a:close/>
                </a:path>
              </a:pathLst>
            </a:custGeom>
            <a:ln w="12700" cap="flat">
              <a:noFill/>
              <a:miter lim="400000"/>
            </a:ln>
            <a:effectLst/>
          </p:spPr>
        </p:pic>
        <p:pic>
          <p:nvPicPr>
            <p:cNvPr id="11" name="Picture 10" descr="Picture 10"/>
            <p:cNvPicPr>
              <a:picLocks noChangeAspect="1"/>
            </p:cNvPicPr>
            <p:nvPr/>
          </p:nvPicPr>
          <p:blipFill>
            <a:blip r:embed="rId8">
              <a:extLst/>
            </a:blip>
            <a:srcRect l="54707" t="24306" r="15845" b="40007"/>
            <a:stretch>
              <a:fillRect/>
            </a:stretch>
          </p:blipFill>
          <p:spPr>
            <a:xfrm>
              <a:off x="3376100" y="48501"/>
              <a:ext cx="1903413" cy="17680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7"/>
                    <a:pt x="0" y="10802"/>
                  </a:cubicBezTo>
                  <a:cubicBezTo>
                    <a:pt x="0" y="16768"/>
                    <a:pt x="4835" y="21600"/>
                    <a:pt x="10800" y="21600"/>
                  </a:cubicBezTo>
                  <a:cubicBezTo>
                    <a:pt x="16765" y="21600"/>
                    <a:pt x="21600" y="16768"/>
                    <a:pt x="21600" y="10802"/>
                  </a:cubicBezTo>
                  <a:cubicBezTo>
                    <a:pt x="21600" y="4837"/>
                    <a:pt x="16765" y="0"/>
                    <a:pt x="10800" y="0"/>
                  </a:cubicBezTo>
                  <a:close/>
                </a:path>
              </a:pathLst>
            </a:custGeom>
            <a:ln w="12700" cap="flat">
              <a:noFill/>
              <a:miter lim="400000"/>
            </a:ln>
            <a:effectLst/>
          </p:spPr>
        </p:pic>
        <p:sp>
          <p:nvSpPr>
            <p:cNvPr id="12" name="TextBox 11"/>
            <p:cNvSpPr txBox="1"/>
            <p:nvPr/>
          </p:nvSpPr>
          <p:spPr>
            <a:xfrm>
              <a:off x="0" y="1910317"/>
              <a:ext cx="1487673"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sz="1000" dirty="0">
                  <a:solidFill>
                    <a:schemeClr val="tx1"/>
                  </a:solidFill>
                  <a:latin typeface="Tahoma" charset="0"/>
                  <a:ea typeface="Tahoma" charset="0"/>
                  <a:cs typeface="Tahoma" charset="0"/>
                </a:rPr>
                <a:t>Michael </a:t>
              </a:r>
              <a:r>
                <a:rPr lang="en-US" sz="1000" dirty="0" smtClean="0">
                  <a:solidFill>
                    <a:schemeClr val="tx1"/>
                  </a:solidFill>
                  <a:latin typeface="Tahoma" charset="0"/>
                  <a:ea typeface="Tahoma" charset="0"/>
                  <a:cs typeface="Tahoma" charset="0"/>
                </a:rPr>
                <a:t>MBA</a:t>
              </a:r>
              <a:endParaRPr sz="1000" dirty="0">
                <a:solidFill>
                  <a:schemeClr val="tx1"/>
                </a:solidFill>
                <a:latin typeface="Tahoma" charset="0"/>
                <a:ea typeface="Tahoma" charset="0"/>
                <a:cs typeface="Tahoma" charset="0"/>
              </a:endParaRPr>
            </a:p>
          </p:txBody>
        </p:sp>
        <p:sp>
          <p:nvSpPr>
            <p:cNvPr id="13" name="TextBox 15"/>
            <p:cNvSpPr txBox="1"/>
            <p:nvPr/>
          </p:nvSpPr>
          <p:spPr>
            <a:xfrm>
              <a:off x="1882207" y="1910317"/>
              <a:ext cx="1058630"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sz="1000" dirty="0">
                  <a:solidFill>
                    <a:schemeClr val="tx1"/>
                  </a:solidFill>
                  <a:latin typeface="Tahoma" charset="0"/>
                  <a:ea typeface="Tahoma" charset="0"/>
                  <a:cs typeface="Tahoma" charset="0"/>
                </a:rPr>
                <a:t>Mike </a:t>
              </a:r>
              <a:endParaRPr lang="en-US" sz="1000" dirty="0">
                <a:solidFill>
                  <a:schemeClr val="tx1"/>
                </a:solidFill>
                <a:latin typeface="Tahoma" charset="0"/>
                <a:ea typeface="Tahoma" charset="0"/>
                <a:cs typeface="Tahoma" charset="0"/>
              </a:endParaRPr>
            </a:p>
            <a:p>
              <a:pPr algn="ctr">
                <a:defRPr sz="2200" b="1">
                  <a:solidFill>
                    <a:srgbClr val="FFFFFF"/>
                  </a:solidFill>
                </a:defRPr>
              </a:pPr>
              <a:r>
                <a:rPr lang="en-US" sz="1000" dirty="0" smtClean="0">
                  <a:solidFill>
                    <a:schemeClr val="tx1"/>
                  </a:solidFill>
                  <a:latin typeface="Tahoma" charset="0"/>
                  <a:ea typeface="Tahoma" charset="0"/>
                  <a:cs typeface="Tahoma" charset="0"/>
                </a:rPr>
                <a:t>CS</a:t>
              </a:r>
              <a:endParaRPr sz="1000" dirty="0">
                <a:solidFill>
                  <a:schemeClr val="tx1"/>
                </a:solidFill>
                <a:latin typeface="Tahoma" charset="0"/>
                <a:ea typeface="Tahoma" charset="0"/>
                <a:cs typeface="Tahoma" charset="0"/>
              </a:endParaRPr>
            </a:p>
          </p:txBody>
        </p:sp>
        <p:sp>
          <p:nvSpPr>
            <p:cNvPr id="14" name="TextBox 16"/>
            <p:cNvSpPr txBox="1"/>
            <p:nvPr/>
          </p:nvSpPr>
          <p:spPr>
            <a:xfrm>
              <a:off x="3769574" y="1910317"/>
              <a:ext cx="1387117"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sz="1000" dirty="0">
                  <a:solidFill>
                    <a:schemeClr val="tx1"/>
                  </a:solidFill>
                  <a:latin typeface="Tahoma" charset="0"/>
                  <a:ea typeface="Tahoma" charset="0"/>
                  <a:cs typeface="Tahoma" charset="0"/>
                </a:rPr>
                <a:t>Vincent</a:t>
              </a:r>
            </a:p>
            <a:p>
              <a:pPr algn="ctr">
                <a:defRPr sz="1200" b="1">
                  <a:solidFill>
                    <a:srgbClr val="FFFFFF"/>
                  </a:solidFill>
                </a:defRPr>
              </a:pPr>
              <a:r>
                <a:rPr lang="en-US" sz="1000" dirty="0" smtClean="0">
                  <a:solidFill>
                    <a:schemeClr val="tx1"/>
                  </a:solidFill>
                  <a:latin typeface="Tahoma" charset="0"/>
                  <a:ea typeface="Tahoma" charset="0"/>
                  <a:cs typeface="Tahoma" charset="0"/>
                </a:rPr>
                <a:t>CS</a:t>
              </a:r>
              <a:endParaRPr sz="1000" dirty="0">
                <a:solidFill>
                  <a:schemeClr val="tx1"/>
                </a:solidFill>
                <a:latin typeface="Tahoma" charset="0"/>
                <a:ea typeface="Tahoma" charset="0"/>
                <a:cs typeface="Tahoma" charset="0"/>
              </a:endParaRPr>
            </a:p>
          </p:txBody>
        </p:sp>
        <p:sp>
          <p:nvSpPr>
            <p:cNvPr id="15" name="TextBox 17"/>
            <p:cNvSpPr txBox="1"/>
            <p:nvPr/>
          </p:nvSpPr>
          <p:spPr>
            <a:xfrm>
              <a:off x="5534991" y="1910317"/>
              <a:ext cx="1246750" cy="606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sz="1000" dirty="0">
                  <a:solidFill>
                    <a:schemeClr val="tx1"/>
                  </a:solidFill>
                  <a:latin typeface="Tahoma" charset="0"/>
                  <a:ea typeface="Tahoma" charset="0"/>
                  <a:cs typeface="Tahoma" charset="0"/>
                </a:rPr>
                <a:t>Yi </a:t>
              </a:r>
            </a:p>
            <a:p>
              <a:pPr algn="ctr">
                <a:defRPr sz="1200" b="1">
                  <a:solidFill>
                    <a:srgbClr val="FFFFFF"/>
                  </a:solidFill>
                </a:defRPr>
              </a:pPr>
              <a:r>
                <a:rPr lang="en-US" sz="1000" dirty="0" smtClean="0">
                  <a:solidFill>
                    <a:schemeClr val="tx1"/>
                  </a:solidFill>
                  <a:latin typeface="Tahoma" charset="0"/>
                  <a:ea typeface="Tahoma" charset="0"/>
                  <a:cs typeface="Tahoma" charset="0"/>
                </a:rPr>
                <a:t>Design</a:t>
              </a:r>
              <a:endParaRPr sz="1000" dirty="0">
                <a:solidFill>
                  <a:schemeClr val="tx1"/>
                </a:solidFill>
                <a:latin typeface="Tahoma" charset="0"/>
                <a:ea typeface="Tahoma" charset="0"/>
                <a:cs typeface="Tahoma" charset="0"/>
              </a:endParaRPr>
            </a:p>
          </p:txBody>
        </p:sp>
        <p:sp>
          <p:nvSpPr>
            <p:cNvPr id="16" name="TextBox 18"/>
            <p:cNvSpPr txBox="1"/>
            <p:nvPr/>
          </p:nvSpPr>
          <p:spPr>
            <a:xfrm>
              <a:off x="7282114" y="1910317"/>
              <a:ext cx="1058629"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sz="1000" dirty="0">
                  <a:solidFill>
                    <a:schemeClr val="tx1"/>
                  </a:solidFill>
                  <a:latin typeface="Tahoma" charset="0"/>
                  <a:ea typeface="Tahoma" charset="0"/>
                  <a:cs typeface="Tahoma" charset="0"/>
                </a:rPr>
                <a:t>Andy</a:t>
              </a:r>
            </a:p>
            <a:p>
              <a:pPr algn="ctr">
                <a:defRPr sz="1200" b="1">
                  <a:solidFill>
                    <a:srgbClr val="FFFFFF"/>
                  </a:solidFill>
                </a:defRPr>
              </a:pPr>
              <a:r>
                <a:rPr lang="en-US" sz="1000" dirty="0" smtClean="0">
                  <a:solidFill>
                    <a:schemeClr val="tx1"/>
                  </a:solidFill>
                  <a:latin typeface="Tahoma" charset="0"/>
                  <a:ea typeface="Tahoma" charset="0"/>
                  <a:cs typeface="Tahoma" charset="0"/>
                </a:rPr>
                <a:t>CM</a:t>
              </a:r>
              <a:endParaRPr sz="1000" dirty="0">
                <a:solidFill>
                  <a:schemeClr val="tx1"/>
                </a:solidFill>
                <a:latin typeface="Tahoma" charset="0"/>
                <a:ea typeface="Tahoma" charset="0"/>
                <a:cs typeface="Tahoma" charset="0"/>
              </a:endParaRPr>
            </a:p>
          </p:txBody>
        </p:sp>
        <p:pic>
          <p:nvPicPr>
            <p:cNvPr id="17" name="Picture 7" descr="Picture 7"/>
            <p:cNvPicPr>
              <a:picLocks noChangeAspect="1"/>
            </p:cNvPicPr>
            <p:nvPr/>
          </p:nvPicPr>
          <p:blipFill>
            <a:blip r:embed="rId9">
              <a:extLst/>
            </a:blip>
            <a:srcRect t="494" r="14829" b="10378"/>
            <a:stretch>
              <a:fillRect/>
            </a:stretch>
          </p:blipFill>
          <p:spPr>
            <a:xfrm>
              <a:off x="1731507" y="27646"/>
              <a:ext cx="1709690" cy="1789114"/>
            </a:xfrm>
            <a:custGeom>
              <a:avLst/>
              <a:gdLst/>
              <a:ahLst/>
              <a:cxnLst>
                <a:cxn ang="0">
                  <a:pos x="wd2" y="hd2"/>
                </a:cxn>
                <a:cxn ang="5400000">
                  <a:pos x="wd2" y="hd2"/>
                </a:cxn>
                <a:cxn ang="10800000">
                  <a:pos x="wd2" y="hd2"/>
                </a:cxn>
                <a:cxn ang="16200000">
                  <a:pos x="wd2" y="hd2"/>
                </a:cxn>
              </a:cxnLst>
              <a:rect l="0" t="0" r="r" b="b"/>
              <a:pathLst>
                <a:path w="21600" h="21600" extrusionOk="0">
                  <a:moveTo>
                    <a:pt x="10299" y="0"/>
                  </a:moveTo>
                  <a:cubicBezTo>
                    <a:pt x="5712" y="0"/>
                    <a:pt x="1772" y="2617"/>
                    <a:pt x="0" y="6368"/>
                  </a:cubicBezTo>
                  <a:lnTo>
                    <a:pt x="0" y="15232"/>
                  </a:lnTo>
                  <a:cubicBezTo>
                    <a:pt x="1772" y="18983"/>
                    <a:pt x="5712" y="21600"/>
                    <a:pt x="10299" y="21600"/>
                  </a:cubicBezTo>
                  <a:cubicBezTo>
                    <a:pt x="16540" y="21600"/>
                    <a:pt x="21600" y="16765"/>
                    <a:pt x="21600" y="10800"/>
                  </a:cubicBezTo>
                  <a:cubicBezTo>
                    <a:pt x="21600" y="4835"/>
                    <a:pt x="16540" y="0"/>
                    <a:pt x="10299" y="0"/>
                  </a:cubicBezTo>
                  <a:close/>
                </a:path>
              </a:pathLst>
            </a:custGeom>
            <a:ln w="12700" cap="flat">
              <a:noFill/>
              <a:miter lim="400000"/>
            </a:ln>
            <a:effectLst/>
          </p:spPr>
        </p:pic>
      </p:grpSp>
      <p:sp>
        <p:nvSpPr>
          <p:cNvPr id="18" name="文本框 17"/>
          <p:cNvSpPr txBox="1"/>
          <p:nvPr/>
        </p:nvSpPr>
        <p:spPr>
          <a:xfrm>
            <a:off x="1534332" y="6028841"/>
            <a:ext cx="9239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103057214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p:cNvGrpSpPr/>
          <p:nvPr/>
        </p:nvGrpSpPr>
        <p:grpSpPr>
          <a:xfrm>
            <a:off x="223992" y="1635442"/>
            <a:ext cx="8671014" cy="2516499"/>
            <a:chOff x="0" y="0"/>
            <a:chExt cx="8671013" cy="2516497"/>
          </a:xfrm>
        </p:grpSpPr>
        <p:pic>
          <p:nvPicPr>
            <p:cNvPr id="8" name="Picture 3" descr="Picture 3"/>
            <p:cNvPicPr>
              <a:picLocks noChangeAspect="1"/>
            </p:cNvPicPr>
            <p:nvPr/>
          </p:nvPicPr>
          <p:blipFill>
            <a:blip r:embed="rId3">
              <a:extLst/>
            </a:blip>
            <a:srcRect l="13226" t="30769" r="21679" b="30766"/>
            <a:stretch>
              <a:fillRect/>
            </a:stretch>
          </p:blipFill>
          <p:spPr>
            <a:xfrm>
              <a:off x="0" y="34533"/>
              <a:ext cx="1695847" cy="1782367"/>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8"/>
                  </a:cubicBezTo>
                  <a:cubicBezTo>
                    <a:pt x="0" y="16762"/>
                    <a:pt x="4833" y="21600"/>
                    <a:pt x="10797" y="21600"/>
                  </a:cubicBezTo>
                  <a:cubicBezTo>
                    <a:pt x="16762" y="21600"/>
                    <a:pt x="21600" y="16762"/>
                    <a:pt x="21600" y="10798"/>
                  </a:cubicBezTo>
                  <a:cubicBezTo>
                    <a:pt x="21600" y="4833"/>
                    <a:pt x="16762" y="0"/>
                    <a:pt x="10797" y="0"/>
                  </a:cubicBezTo>
                  <a:close/>
                </a:path>
              </a:pathLst>
            </a:custGeom>
            <a:ln w="12700" cap="flat">
              <a:noFill/>
              <a:miter lim="400000"/>
            </a:ln>
            <a:effectLst/>
          </p:spPr>
        </p:pic>
        <p:pic>
          <p:nvPicPr>
            <p:cNvPr id="9" name="Picture 8" descr="Picture 8"/>
            <p:cNvPicPr>
              <a:picLocks noChangeAspect="1"/>
            </p:cNvPicPr>
            <p:nvPr/>
          </p:nvPicPr>
          <p:blipFill>
            <a:blip r:embed="rId4">
              <a:extLst/>
            </a:blip>
            <a:srcRect r="5" b="5"/>
            <a:stretch>
              <a:fillRect/>
            </a:stretch>
          </p:blipFill>
          <p:spPr>
            <a:xfrm>
              <a:off x="5217108" y="0"/>
              <a:ext cx="1837532" cy="1837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pic>
          <p:nvPicPr>
            <p:cNvPr id="10" name="Picture 9" descr="Picture 9"/>
            <p:cNvPicPr>
              <a:picLocks noChangeAspect="1"/>
            </p:cNvPicPr>
            <p:nvPr/>
          </p:nvPicPr>
          <p:blipFill>
            <a:blip r:embed="rId5">
              <a:extLst/>
            </a:blip>
            <a:srcRect l="15137" t="4520" r="42291" b="62124"/>
            <a:stretch>
              <a:fillRect/>
            </a:stretch>
          </p:blipFill>
          <p:spPr>
            <a:xfrm>
              <a:off x="6932303" y="1"/>
              <a:ext cx="1738711" cy="1837532"/>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2" y="21600"/>
                    <a:pt x="21600" y="16765"/>
                    <a:pt x="21600" y="10800"/>
                  </a:cubicBezTo>
                  <a:cubicBezTo>
                    <a:pt x="21600" y="4835"/>
                    <a:pt x="16762" y="0"/>
                    <a:pt x="10798" y="0"/>
                  </a:cubicBezTo>
                  <a:close/>
                </a:path>
              </a:pathLst>
            </a:custGeom>
            <a:ln w="12700" cap="flat">
              <a:noFill/>
              <a:miter lim="400000"/>
            </a:ln>
            <a:effectLst/>
          </p:spPr>
        </p:pic>
        <p:pic>
          <p:nvPicPr>
            <p:cNvPr id="11" name="Picture 10" descr="Picture 10"/>
            <p:cNvPicPr>
              <a:picLocks noChangeAspect="1"/>
            </p:cNvPicPr>
            <p:nvPr/>
          </p:nvPicPr>
          <p:blipFill>
            <a:blip r:embed="rId6">
              <a:extLst/>
            </a:blip>
            <a:srcRect l="54707" t="24306" r="15845" b="40007"/>
            <a:stretch>
              <a:fillRect/>
            </a:stretch>
          </p:blipFill>
          <p:spPr>
            <a:xfrm>
              <a:off x="3376100" y="48501"/>
              <a:ext cx="1903413" cy="17680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7"/>
                    <a:pt x="0" y="10802"/>
                  </a:cubicBezTo>
                  <a:cubicBezTo>
                    <a:pt x="0" y="16768"/>
                    <a:pt x="4835" y="21600"/>
                    <a:pt x="10800" y="21600"/>
                  </a:cubicBezTo>
                  <a:cubicBezTo>
                    <a:pt x="16765" y="21600"/>
                    <a:pt x="21600" y="16768"/>
                    <a:pt x="21600" y="10802"/>
                  </a:cubicBezTo>
                  <a:cubicBezTo>
                    <a:pt x="21600" y="4837"/>
                    <a:pt x="16765" y="0"/>
                    <a:pt x="10800" y="0"/>
                  </a:cubicBezTo>
                  <a:close/>
                </a:path>
              </a:pathLst>
            </a:custGeom>
            <a:ln w="12700" cap="flat">
              <a:noFill/>
              <a:miter lim="400000"/>
            </a:ln>
            <a:effectLst/>
          </p:spPr>
        </p:pic>
        <p:sp>
          <p:nvSpPr>
            <p:cNvPr id="12" name="TextBox 11"/>
            <p:cNvSpPr txBox="1"/>
            <p:nvPr/>
          </p:nvSpPr>
          <p:spPr>
            <a:xfrm>
              <a:off x="210913" y="1910317"/>
              <a:ext cx="1276760"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Michael </a:t>
              </a:r>
              <a:r>
                <a:rPr lang="en-US" sz="1200" dirty="0" smtClean="0">
                  <a:solidFill>
                    <a:schemeClr val="tx1"/>
                  </a:solidFill>
                  <a:latin typeface="Tahoma" charset="0"/>
                  <a:ea typeface="Tahoma" charset="0"/>
                  <a:cs typeface="Tahoma" charset="0"/>
                </a:rPr>
                <a:t>MBA</a:t>
              </a:r>
              <a:endParaRPr sz="1200" dirty="0">
                <a:solidFill>
                  <a:schemeClr val="tx1"/>
                </a:solidFill>
                <a:latin typeface="Tahoma" charset="0"/>
                <a:ea typeface="Tahoma" charset="0"/>
                <a:cs typeface="Tahoma" charset="0"/>
              </a:endParaRPr>
            </a:p>
          </p:txBody>
        </p:sp>
        <p:sp>
          <p:nvSpPr>
            <p:cNvPr id="13" name="TextBox 15"/>
            <p:cNvSpPr txBox="1"/>
            <p:nvPr/>
          </p:nvSpPr>
          <p:spPr>
            <a:xfrm>
              <a:off x="1882207" y="1910317"/>
              <a:ext cx="1058630"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Mike </a:t>
              </a:r>
              <a:endParaRPr lang="en-US" sz="1200" dirty="0">
                <a:solidFill>
                  <a:schemeClr val="tx1"/>
                </a:solidFill>
                <a:latin typeface="Tahoma" charset="0"/>
                <a:ea typeface="Tahoma" charset="0"/>
                <a:cs typeface="Tahoma" charset="0"/>
              </a:endParaRPr>
            </a:p>
            <a:p>
              <a:pPr algn="ctr">
                <a:defRPr sz="2200" b="1">
                  <a:solidFill>
                    <a:srgbClr val="FFFFFF"/>
                  </a:solidFill>
                </a:defRPr>
              </a:pPr>
              <a:r>
                <a:rPr lang="en-US" sz="1200" dirty="0" smtClean="0">
                  <a:solidFill>
                    <a:schemeClr val="tx1"/>
                  </a:solidFill>
                  <a:latin typeface="Tahoma" charset="0"/>
                  <a:ea typeface="Tahoma" charset="0"/>
                  <a:cs typeface="Tahoma" charset="0"/>
                </a:rPr>
                <a:t>CS</a:t>
              </a:r>
              <a:endParaRPr sz="1200" dirty="0">
                <a:solidFill>
                  <a:schemeClr val="tx1"/>
                </a:solidFill>
                <a:latin typeface="Tahoma" charset="0"/>
                <a:ea typeface="Tahoma" charset="0"/>
                <a:cs typeface="Tahoma" charset="0"/>
              </a:endParaRPr>
            </a:p>
          </p:txBody>
        </p:sp>
        <p:sp>
          <p:nvSpPr>
            <p:cNvPr id="14" name="TextBox 16"/>
            <p:cNvSpPr txBox="1"/>
            <p:nvPr/>
          </p:nvSpPr>
          <p:spPr>
            <a:xfrm>
              <a:off x="3769574" y="1910317"/>
              <a:ext cx="1387117"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Vincent</a:t>
              </a:r>
            </a:p>
            <a:p>
              <a:pPr algn="ctr">
                <a:defRPr sz="1200" b="1">
                  <a:solidFill>
                    <a:srgbClr val="FFFFFF"/>
                  </a:solidFill>
                </a:defRPr>
              </a:pPr>
              <a:r>
                <a:rPr lang="en-US" dirty="0" smtClean="0">
                  <a:solidFill>
                    <a:schemeClr val="tx1"/>
                  </a:solidFill>
                  <a:latin typeface="Tahoma" charset="0"/>
                  <a:ea typeface="Tahoma" charset="0"/>
                  <a:cs typeface="Tahoma" charset="0"/>
                </a:rPr>
                <a:t>CS</a:t>
              </a:r>
              <a:endParaRPr dirty="0">
                <a:solidFill>
                  <a:schemeClr val="tx1"/>
                </a:solidFill>
                <a:latin typeface="Tahoma" charset="0"/>
                <a:ea typeface="Tahoma" charset="0"/>
                <a:cs typeface="Tahoma" charset="0"/>
              </a:endParaRPr>
            </a:p>
          </p:txBody>
        </p:sp>
        <p:sp>
          <p:nvSpPr>
            <p:cNvPr id="15" name="TextBox 17"/>
            <p:cNvSpPr txBox="1"/>
            <p:nvPr/>
          </p:nvSpPr>
          <p:spPr>
            <a:xfrm>
              <a:off x="5723112" y="1910317"/>
              <a:ext cx="1058629"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Yi </a:t>
              </a:r>
            </a:p>
            <a:p>
              <a:pPr algn="ctr">
                <a:defRPr sz="1200" b="1">
                  <a:solidFill>
                    <a:srgbClr val="FFFFFF"/>
                  </a:solidFill>
                </a:defRPr>
              </a:pPr>
              <a:r>
                <a:rPr lang="en-US" dirty="0" smtClean="0">
                  <a:solidFill>
                    <a:schemeClr val="tx1"/>
                  </a:solidFill>
                  <a:latin typeface="Tahoma" charset="0"/>
                  <a:ea typeface="Tahoma" charset="0"/>
                  <a:cs typeface="Tahoma" charset="0"/>
                </a:rPr>
                <a:t>Design</a:t>
              </a:r>
              <a:endParaRPr dirty="0">
                <a:solidFill>
                  <a:schemeClr val="tx1"/>
                </a:solidFill>
                <a:latin typeface="Tahoma" charset="0"/>
                <a:ea typeface="Tahoma" charset="0"/>
                <a:cs typeface="Tahoma" charset="0"/>
              </a:endParaRPr>
            </a:p>
          </p:txBody>
        </p:sp>
        <p:sp>
          <p:nvSpPr>
            <p:cNvPr id="16" name="TextBox 18"/>
            <p:cNvSpPr txBox="1"/>
            <p:nvPr/>
          </p:nvSpPr>
          <p:spPr>
            <a:xfrm>
              <a:off x="7282114" y="1910317"/>
              <a:ext cx="1058629"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rPr dirty="0">
                  <a:solidFill>
                    <a:schemeClr val="tx1"/>
                  </a:solidFill>
                  <a:latin typeface="Tahoma" charset="0"/>
                  <a:ea typeface="Tahoma" charset="0"/>
                  <a:cs typeface="Tahoma" charset="0"/>
                </a:rPr>
                <a:t>Andy</a:t>
              </a:r>
            </a:p>
            <a:p>
              <a:pPr algn="ctr">
                <a:defRPr sz="1200" b="1">
                  <a:solidFill>
                    <a:srgbClr val="FFFFFF"/>
                  </a:solidFill>
                </a:defRPr>
              </a:pPr>
              <a:r>
                <a:rPr lang="en-US" dirty="0" smtClean="0">
                  <a:solidFill>
                    <a:schemeClr val="tx1"/>
                  </a:solidFill>
                  <a:latin typeface="Tahoma" charset="0"/>
                  <a:ea typeface="Tahoma" charset="0"/>
                  <a:cs typeface="Tahoma" charset="0"/>
                </a:rPr>
                <a:t>CM</a:t>
              </a:r>
              <a:endParaRPr dirty="0">
                <a:solidFill>
                  <a:schemeClr val="tx1"/>
                </a:solidFill>
                <a:latin typeface="Tahoma" charset="0"/>
                <a:ea typeface="Tahoma" charset="0"/>
                <a:cs typeface="Tahoma" charset="0"/>
              </a:endParaRPr>
            </a:p>
          </p:txBody>
        </p:sp>
        <p:pic>
          <p:nvPicPr>
            <p:cNvPr id="17" name="Picture 7" descr="Picture 7"/>
            <p:cNvPicPr>
              <a:picLocks noChangeAspect="1"/>
            </p:cNvPicPr>
            <p:nvPr/>
          </p:nvPicPr>
          <p:blipFill>
            <a:blip r:embed="rId7">
              <a:extLst/>
            </a:blip>
            <a:srcRect t="494" r="14829" b="10378"/>
            <a:stretch>
              <a:fillRect/>
            </a:stretch>
          </p:blipFill>
          <p:spPr>
            <a:xfrm>
              <a:off x="1731507" y="27646"/>
              <a:ext cx="1709690" cy="1789114"/>
            </a:xfrm>
            <a:custGeom>
              <a:avLst/>
              <a:gdLst/>
              <a:ahLst/>
              <a:cxnLst>
                <a:cxn ang="0">
                  <a:pos x="wd2" y="hd2"/>
                </a:cxn>
                <a:cxn ang="5400000">
                  <a:pos x="wd2" y="hd2"/>
                </a:cxn>
                <a:cxn ang="10800000">
                  <a:pos x="wd2" y="hd2"/>
                </a:cxn>
                <a:cxn ang="16200000">
                  <a:pos x="wd2" y="hd2"/>
                </a:cxn>
              </a:cxnLst>
              <a:rect l="0" t="0" r="r" b="b"/>
              <a:pathLst>
                <a:path w="21600" h="21600" extrusionOk="0">
                  <a:moveTo>
                    <a:pt x="10299" y="0"/>
                  </a:moveTo>
                  <a:cubicBezTo>
                    <a:pt x="5712" y="0"/>
                    <a:pt x="1772" y="2617"/>
                    <a:pt x="0" y="6368"/>
                  </a:cubicBezTo>
                  <a:lnTo>
                    <a:pt x="0" y="15232"/>
                  </a:lnTo>
                  <a:cubicBezTo>
                    <a:pt x="1772" y="18983"/>
                    <a:pt x="5712" y="21600"/>
                    <a:pt x="10299" y="21600"/>
                  </a:cubicBezTo>
                  <a:cubicBezTo>
                    <a:pt x="16540" y="21600"/>
                    <a:pt x="21600" y="16765"/>
                    <a:pt x="21600" y="10800"/>
                  </a:cubicBezTo>
                  <a:cubicBezTo>
                    <a:pt x="21600" y="4835"/>
                    <a:pt x="16540" y="0"/>
                    <a:pt x="10299" y="0"/>
                  </a:cubicBezTo>
                  <a:close/>
                </a:path>
              </a:pathLst>
            </a:custGeom>
            <a:ln w="12700" cap="flat">
              <a:noFill/>
              <a:miter lim="400000"/>
            </a:ln>
            <a:effectLst/>
          </p:spPr>
        </p:pic>
      </p:grpSp>
      <p:pic>
        <p:nvPicPr>
          <p:cNvPr id="21"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8">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icture 6"/>
          <p:cNvPicPr>
            <a:picLocks noChangeAspect="1"/>
          </p:cNvPicPr>
          <p:nvPr/>
        </p:nvPicPr>
        <p:blipFill>
          <a:blip r:embed="rId9">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
        <p:nvSpPr>
          <p:cNvPr id="25" name="TextBox 24"/>
          <p:cNvSpPr txBox="1"/>
          <p:nvPr/>
        </p:nvSpPr>
        <p:spPr>
          <a:xfrm>
            <a:off x="19819" y="524214"/>
            <a:ext cx="906395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2800" b="1" dirty="0">
                <a:solidFill>
                  <a:schemeClr val="tx1"/>
                </a:solidFill>
                <a:latin typeface="Tahoma" charset="0"/>
                <a:ea typeface="Tahoma" charset="0"/>
                <a:cs typeface="Tahoma" charset="0"/>
              </a:rPr>
              <a:t>QUESTIONS?</a:t>
            </a:r>
          </a:p>
        </p:txBody>
      </p:sp>
      <p:sp>
        <p:nvSpPr>
          <p:cNvPr id="26" name="Rectangle 25"/>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Tree>
    <p:extLst>
      <p:ext uri="{BB962C8B-B14F-4D97-AF65-F5344CB8AC3E}">
        <p14:creationId xmlns:p14="http://schemas.microsoft.com/office/powerpoint/2010/main" val="52756021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Arrow Connector 31"/>
          <p:cNvCxnSpPr/>
          <p:nvPr/>
        </p:nvCxnSpPr>
        <p:spPr>
          <a:xfrm flipH="1" flipV="1">
            <a:off x="6119830" y="3440205"/>
            <a:ext cx="581723" cy="3692"/>
          </a:xfrm>
          <a:prstGeom prst="straightConnector1">
            <a:avLst/>
          </a:prstGeom>
          <a:noFill/>
          <a:ln w="25400" cap="flat">
            <a:solidFill>
              <a:schemeClr val="tx1">
                <a:lumMod val="50000"/>
                <a:lumOff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p:cNvCxnSpPr/>
          <p:nvPr/>
        </p:nvCxnSpPr>
        <p:spPr>
          <a:xfrm>
            <a:off x="7653698" y="2431941"/>
            <a:ext cx="0" cy="490313"/>
          </a:xfrm>
          <a:prstGeom prst="straightConnector1">
            <a:avLst/>
          </a:prstGeom>
          <a:noFill/>
          <a:ln w="25400" cap="flat">
            <a:solidFill>
              <a:schemeClr val="tx1">
                <a:lumMod val="50000"/>
                <a:lumOff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a:off x="5883601" y="1592316"/>
            <a:ext cx="712766" cy="3983"/>
          </a:xfrm>
          <a:prstGeom prst="straightConnector1">
            <a:avLst/>
          </a:prstGeom>
          <a:noFill/>
          <a:ln w="25400" cap="flat">
            <a:solidFill>
              <a:schemeClr val="tx1">
                <a:lumMod val="50000"/>
                <a:lumOff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p:cNvCxnSpPr/>
          <p:nvPr/>
        </p:nvCxnSpPr>
        <p:spPr>
          <a:xfrm flipV="1">
            <a:off x="1009815" y="1592316"/>
            <a:ext cx="3719572" cy="2616"/>
          </a:xfrm>
          <a:prstGeom prst="straightConnector1">
            <a:avLst/>
          </a:prstGeom>
          <a:noFill/>
          <a:ln w="25400" cap="flat">
            <a:solidFill>
              <a:schemeClr val="tx1">
                <a:lumMod val="50000"/>
                <a:lumOff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 name="Rectangle 6"/>
          <p:cNvSpPr/>
          <p:nvPr/>
        </p:nvSpPr>
        <p:spPr>
          <a:xfrm>
            <a:off x="1633111" y="1592316"/>
            <a:ext cx="1014761" cy="307775"/>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smtClean="0"/>
              <a:t>Skills</a:t>
            </a:r>
            <a:endParaRPr kumimoji="0" lang="en-US" sz="1400" b="1" i="0" u="none" strike="noStrike" cap="none" spc="0" normalizeH="0" baseline="0">
              <a:ln>
                <a:noFill/>
              </a:ln>
              <a:solidFill>
                <a:srgbClr val="000000"/>
              </a:solidFill>
              <a:effectLst/>
              <a:uFillTx/>
              <a:sym typeface="Arial"/>
            </a:endParaRPr>
          </a:p>
        </p:txBody>
      </p:sp>
      <p:cxnSp>
        <p:nvCxnSpPr>
          <p:cNvPr id="35" name="Straight Arrow Connector 34"/>
          <p:cNvCxnSpPr/>
          <p:nvPr/>
        </p:nvCxnSpPr>
        <p:spPr>
          <a:xfrm flipH="1" flipV="1">
            <a:off x="3825815" y="3431532"/>
            <a:ext cx="581723" cy="3692"/>
          </a:xfrm>
          <a:prstGeom prst="straightConnector1">
            <a:avLst/>
          </a:prstGeom>
          <a:noFill/>
          <a:ln w="25400" cap="flat">
            <a:solidFill>
              <a:schemeClr val="tx1">
                <a:lumMod val="50000"/>
                <a:lumOff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41" name="Picture 40"/>
          <p:cNvPicPr>
            <a:picLocks noChangeAspect="1"/>
          </p:cNvPicPr>
          <p:nvPr/>
        </p:nvPicPr>
        <p:blipFill>
          <a:blip r:embed="rId3" cstate="print">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175469" y="2551593"/>
            <a:ext cx="1302449" cy="1432692"/>
          </a:xfrm>
          <a:prstGeom prst="rect">
            <a:avLst/>
          </a:prstGeom>
        </p:spPr>
      </p:pic>
      <p:sp>
        <p:nvSpPr>
          <p:cNvPr id="43" name="Rectangle 42"/>
          <p:cNvSpPr/>
          <p:nvPr/>
        </p:nvSpPr>
        <p:spPr bwMode="gray">
          <a:xfrm>
            <a:off x="-6103" y="-2"/>
            <a:ext cx="9150103" cy="9447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E6AF00"/>
              </a:solidFill>
              <a:effectLst/>
              <a:latin typeface="Arial" pitchFamily="2" charset="0"/>
            </a:endParaRPr>
          </a:p>
        </p:txBody>
      </p:sp>
      <p:sp>
        <p:nvSpPr>
          <p:cNvPr id="44" name="Rectangle 43"/>
          <p:cNvSpPr/>
          <p:nvPr/>
        </p:nvSpPr>
        <p:spPr>
          <a:xfrm>
            <a:off x="1738810" y="3984285"/>
            <a:ext cx="2087005" cy="738664"/>
          </a:xfrm>
          <a:prstGeom prst="rect">
            <a:avLst/>
          </a:prstGeom>
        </p:spPr>
        <p:txBody>
          <a:bodyPr wrap="square">
            <a:spAutoFit/>
          </a:bodyPr>
          <a:lstStyle/>
          <a:p>
            <a:pPr algn="ctr"/>
            <a:r>
              <a:rPr lang="en-US" b="1" dirty="0" smtClean="0">
                <a:solidFill>
                  <a:schemeClr val="tx1"/>
                </a:solidFill>
              </a:rPr>
              <a:t>Unlock other Mentors &amp; Exclusive Events to Expand your Network</a:t>
            </a:r>
            <a:endParaRPr lang="en-US" b="1" dirty="0">
              <a:solidFill>
                <a:schemeClr val="tx1"/>
              </a:solidFill>
            </a:endParaRPr>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7171" y="926991"/>
            <a:ext cx="1227994" cy="925089"/>
          </a:xfrm>
          <a:prstGeom prst="rect">
            <a:avLst/>
          </a:prstGeom>
        </p:spPr>
      </p:pic>
      <p:pic>
        <p:nvPicPr>
          <p:cNvPr id="46" name="Picture 45"/>
          <p:cNvPicPr>
            <a:picLocks noChangeAspect="1"/>
          </p:cNvPicPr>
          <p:nvPr/>
        </p:nvPicPr>
        <p:blipFill>
          <a:blip r:embed="rId6" cstate="print">
            <a:alphaModFix/>
            <a:extLst>
              <a:ext uri="{BEBA8EAE-BF5A-486C-A8C5-ECC9F3942E4B}">
                <a14:imgProps xmlns:a14="http://schemas.microsoft.com/office/drawing/2010/main">
                  <a14:imgLayer r:embed="rId7">
                    <a14:imgEffect>
                      <a14:brightnessContrast bright="-7000"/>
                    </a14:imgEffect>
                  </a14:imgLayer>
                </a14:imgProps>
              </a:ext>
              <a:ext uri="{28A0092B-C50C-407E-A947-70E740481C1C}">
                <a14:useLocalDpi xmlns:a14="http://schemas.microsoft.com/office/drawing/2010/main" val="0"/>
              </a:ext>
            </a:extLst>
          </a:blip>
          <a:stretch>
            <a:fillRect/>
          </a:stretch>
        </p:blipFill>
        <p:spPr>
          <a:xfrm>
            <a:off x="4987936" y="2834630"/>
            <a:ext cx="727846" cy="1094793"/>
          </a:xfrm>
          <a:prstGeom prst="rect">
            <a:avLst/>
          </a:prstGeom>
          <a:effectLst>
            <a:outerShdw dist="50800" sx="1000" sy="1000" algn="ctr" rotWithShape="0">
              <a:srgbClr val="000000"/>
            </a:outerShdw>
            <a:reflection endPos="0" dir="5400000" sy="-100000" algn="bl" rotWithShape="0"/>
          </a:effectLst>
        </p:spPr>
      </p:pic>
      <p:sp>
        <p:nvSpPr>
          <p:cNvPr id="47" name="Rectangle 46"/>
          <p:cNvSpPr/>
          <p:nvPr/>
        </p:nvSpPr>
        <p:spPr>
          <a:xfrm>
            <a:off x="4546333" y="1940196"/>
            <a:ext cx="1611052" cy="523220"/>
          </a:xfrm>
          <a:prstGeom prst="rect">
            <a:avLst/>
          </a:prstGeom>
        </p:spPr>
        <p:txBody>
          <a:bodyPr wrap="square">
            <a:spAutoFit/>
          </a:bodyPr>
          <a:lstStyle/>
          <a:p>
            <a:pPr algn="ctr"/>
            <a:r>
              <a:rPr lang="en-US" b="1" dirty="0" smtClean="0">
                <a:solidFill>
                  <a:schemeClr val="tx1"/>
                </a:solidFill>
              </a:rPr>
              <a:t>Choose mentor &amp; set up Agenda</a:t>
            </a:r>
            <a:endParaRPr lang="en-US" b="1" dirty="0">
              <a:solidFill>
                <a:schemeClr val="tx1"/>
              </a:solidFill>
            </a:endParaRPr>
          </a:p>
        </p:txBody>
      </p:sp>
      <p:sp>
        <p:nvSpPr>
          <p:cNvPr id="52" name="Rectangle 51"/>
          <p:cNvSpPr/>
          <p:nvPr/>
        </p:nvSpPr>
        <p:spPr>
          <a:xfrm>
            <a:off x="6163398" y="1885999"/>
            <a:ext cx="2980602" cy="523220"/>
          </a:xfrm>
          <a:prstGeom prst="rect">
            <a:avLst/>
          </a:prstGeom>
        </p:spPr>
        <p:txBody>
          <a:bodyPr wrap="square">
            <a:spAutoFit/>
          </a:bodyPr>
          <a:lstStyle/>
          <a:p>
            <a:pPr algn="ctr"/>
            <a:r>
              <a:rPr lang="en-US" b="1" dirty="0" smtClean="0">
                <a:solidFill>
                  <a:schemeClr val="tx1"/>
                </a:solidFill>
              </a:rPr>
              <a:t>Meet with Mentor </a:t>
            </a:r>
          </a:p>
          <a:p>
            <a:pPr algn="ctr"/>
            <a:r>
              <a:rPr lang="en-US" b="1" dirty="0" smtClean="0">
                <a:solidFill>
                  <a:schemeClr val="tx1"/>
                </a:solidFill>
              </a:rPr>
              <a:t>(Online Video &amp; QuestionBot)</a:t>
            </a:r>
            <a:endParaRPr lang="en-US" b="1" dirty="0">
              <a:solidFill>
                <a:schemeClr val="tx1"/>
              </a:solidFill>
            </a:endParaRPr>
          </a:p>
        </p:txBody>
      </p:sp>
      <p:pic>
        <p:nvPicPr>
          <p:cNvPr id="53" name="Picture 52"/>
          <p:cNvPicPr>
            <a:picLocks noChangeAspect="1"/>
          </p:cNvPicPr>
          <p:nvPr/>
        </p:nvPicPr>
        <p:blipFill rotWithShape="1">
          <a:blip r:embed="rId8" cstate="print">
            <a:extLst>
              <a:ext uri="{28A0092B-C50C-407E-A947-70E740481C1C}">
                <a14:useLocalDpi xmlns:a14="http://schemas.microsoft.com/office/drawing/2010/main" val="0"/>
              </a:ext>
            </a:extLst>
          </a:blip>
          <a:srcRect l="49977" t="-666" r="39562" b="85706"/>
          <a:stretch/>
        </p:blipFill>
        <p:spPr>
          <a:xfrm>
            <a:off x="371358" y="1209418"/>
            <a:ext cx="556705" cy="564233"/>
          </a:xfrm>
          <a:prstGeom prst="rect">
            <a:avLst/>
          </a:prstGeom>
        </p:spPr>
      </p:pic>
      <p:sp>
        <p:nvSpPr>
          <p:cNvPr id="54" name="Rectangle 53"/>
          <p:cNvSpPr/>
          <p:nvPr/>
        </p:nvSpPr>
        <p:spPr>
          <a:xfrm>
            <a:off x="4521369" y="4405141"/>
            <a:ext cx="1761024" cy="276999"/>
          </a:xfrm>
          <a:prstGeom prst="rect">
            <a:avLst/>
          </a:prstGeom>
        </p:spPr>
        <p:txBody>
          <a:bodyPr wrap="square">
            <a:spAutoFit/>
          </a:bodyPr>
          <a:lstStyle/>
          <a:p>
            <a:pPr algn="ctr"/>
            <a:r>
              <a:rPr lang="en-US" sz="1200" dirty="0" smtClean="0">
                <a:solidFill>
                  <a:schemeClr val="tx1"/>
                </a:solidFill>
              </a:rPr>
              <a:t>Meet at least 3 times</a:t>
            </a:r>
            <a:endParaRPr lang="en-US" sz="1200" dirty="0">
              <a:solidFill>
                <a:schemeClr val="tx1"/>
              </a:solidFill>
            </a:endParaRPr>
          </a:p>
        </p:txBody>
      </p:sp>
      <p:sp>
        <p:nvSpPr>
          <p:cNvPr id="56" name="Rectangle 55"/>
          <p:cNvSpPr/>
          <p:nvPr/>
        </p:nvSpPr>
        <p:spPr>
          <a:xfrm>
            <a:off x="1643744" y="1208115"/>
            <a:ext cx="1014761" cy="307775"/>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b="1" dirty="0" smtClean="0"/>
              <a:t>Interests</a:t>
            </a:r>
            <a:endParaRPr kumimoji="0" lang="en-US" sz="1400" b="1" i="0" u="none" strike="noStrike" cap="none" spc="0" normalizeH="0" baseline="0" dirty="0">
              <a:ln>
                <a:noFill/>
              </a:ln>
              <a:solidFill>
                <a:srgbClr val="000000"/>
              </a:solidFill>
              <a:effectLst/>
              <a:uFillTx/>
              <a:sym typeface="Arial"/>
            </a:endParaRP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92300" y="980919"/>
            <a:ext cx="995789" cy="959277"/>
          </a:xfrm>
          <a:prstGeom prst="rect">
            <a:avLst/>
          </a:prstGeom>
        </p:spPr>
      </p:pic>
      <p:sp>
        <p:nvSpPr>
          <p:cNvPr id="58" name="Rectangle 57"/>
          <p:cNvSpPr/>
          <p:nvPr/>
        </p:nvSpPr>
        <p:spPr>
          <a:xfrm>
            <a:off x="2983845" y="1939581"/>
            <a:ext cx="1472045" cy="523220"/>
          </a:xfrm>
          <a:prstGeom prst="rect">
            <a:avLst/>
          </a:prstGeom>
        </p:spPr>
        <p:txBody>
          <a:bodyPr wrap="square">
            <a:spAutoFit/>
          </a:bodyPr>
          <a:lstStyle/>
          <a:p>
            <a:pPr algn="ctr"/>
            <a:r>
              <a:rPr lang="en-US" b="1" dirty="0" smtClean="0">
                <a:solidFill>
                  <a:schemeClr val="tx1"/>
                </a:solidFill>
              </a:rPr>
              <a:t>Matching Mentors</a:t>
            </a:r>
            <a:endParaRPr lang="en-US" b="1" dirty="0">
              <a:solidFill>
                <a:schemeClr val="tx1"/>
              </a:solidFill>
            </a:endParaRPr>
          </a:p>
        </p:txBody>
      </p:sp>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34998" y="3019952"/>
            <a:ext cx="1237399" cy="934237"/>
          </a:xfrm>
          <a:prstGeom prst="rect">
            <a:avLst/>
          </a:prstGeom>
        </p:spPr>
      </p:pic>
      <p:sp>
        <p:nvSpPr>
          <p:cNvPr id="61" name="Rectangle 60"/>
          <p:cNvSpPr/>
          <p:nvPr/>
        </p:nvSpPr>
        <p:spPr>
          <a:xfrm>
            <a:off x="6668832" y="3965586"/>
            <a:ext cx="1969730" cy="523220"/>
          </a:xfrm>
          <a:prstGeom prst="rect">
            <a:avLst/>
          </a:prstGeom>
        </p:spPr>
        <p:txBody>
          <a:bodyPr wrap="square">
            <a:spAutoFit/>
          </a:bodyPr>
          <a:lstStyle/>
          <a:p>
            <a:pPr algn="ctr"/>
            <a:r>
              <a:rPr lang="en-US" b="1" smtClean="0">
                <a:solidFill>
                  <a:schemeClr val="tx1"/>
                </a:solidFill>
              </a:rPr>
              <a:t>Complete Assignment</a:t>
            </a:r>
            <a:endParaRPr lang="en-US" b="1" dirty="0">
              <a:solidFill>
                <a:schemeClr val="tx1"/>
              </a:solidFill>
            </a:endParaRPr>
          </a:p>
        </p:txBody>
      </p:sp>
      <p:pic>
        <p:nvPicPr>
          <p:cNvPr id="62" name="Picture 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68290" y="1085581"/>
            <a:ext cx="703643" cy="808786"/>
          </a:xfrm>
          <a:prstGeom prst="rect">
            <a:avLst/>
          </a:prstGeom>
        </p:spPr>
      </p:pic>
      <p:sp>
        <p:nvSpPr>
          <p:cNvPr id="63" name="Rectangle 62"/>
          <p:cNvSpPr/>
          <p:nvPr/>
        </p:nvSpPr>
        <p:spPr>
          <a:xfrm>
            <a:off x="4419803" y="3954189"/>
            <a:ext cx="1944279" cy="523220"/>
          </a:xfrm>
          <a:prstGeom prst="rect">
            <a:avLst/>
          </a:prstGeom>
        </p:spPr>
        <p:txBody>
          <a:bodyPr wrap="square">
            <a:spAutoFit/>
          </a:bodyPr>
          <a:lstStyle/>
          <a:p>
            <a:pPr algn="ctr"/>
            <a:r>
              <a:rPr lang="en-US" b="1" dirty="0" smtClean="0">
                <a:solidFill>
                  <a:schemeClr val="tx1"/>
                </a:solidFill>
              </a:rPr>
              <a:t>Review assignment with Mentor</a:t>
            </a:r>
            <a:endParaRPr lang="en-US" b="1" dirty="0">
              <a:solidFill>
                <a:schemeClr val="tx1"/>
              </a:solidFill>
            </a:endParaRPr>
          </a:p>
        </p:txBody>
      </p:sp>
      <p:pic>
        <p:nvPicPr>
          <p:cNvPr id="64" name="Picture 2" descr="https://lh3.googleusercontent.com/hrGApf3zXGoxwETJ2sl81sDNvbFakA76B_6zecDogU5cGLzb_Qdw9cDwZVX6_UxA5h4CY4jdOPXZ9halg0GG_FIpPAwxeRedIYAYFMCfzAUG_k1dqhw7NAvYNC7KOY4kN3wt7tEaLtw"/>
          <p:cNvPicPr>
            <a:picLocks noChangeAspect="1" noChangeArrowheads="1"/>
          </p:cNvPicPr>
          <p:nvPr/>
        </p:nvPicPr>
        <p:blipFill>
          <a:blip r:embed="rId12">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850632" y="4478694"/>
            <a:ext cx="664806" cy="6648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Picture 6"/>
          <p:cNvPicPr>
            <a:picLocks noChangeAspect="1"/>
          </p:cNvPicPr>
          <p:nvPr/>
        </p:nvPicPr>
        <p:blipFill>
          <a:blip r:embed="rId13">
            <a:duotone>
              <a:prstClr val="black"/>
              <a:schemeClr val="tx1">
                <a:tint val="45000"/>
                <a:satMod val="400000"/>
              </a:schemeClr>
            </a:duotone>
            <a:extLst/>
          </a:blip>
          <a:stretch>
            <a:fillRect/>
          </a:stretch>
        </p:blipFill>
        <p:spPr>
          <a:xfrm>
            <a:off x="7590083" y="4739952"/>
            <a:ext cx="1434901" cy="289149"/>
          </a:xfrm>
          <a:prstGeom prst="rect">
            <a:avLst/>
          </a:prstGeom>
          <a:ln w="12700">
            <a:miter lim="400000"/>
          </a:ln>
        </p:spPr>
      </p:pic>
    </p:spTree>
    <p:extLst>
      <p:ext uri="{BB962C8B-B14F-4D97-AF65-F5344CB8AC3E}">
        <p14:creationId xmlns:p14="http://schemas.microsoft.com/office/powerpoint/2010/main" val="82585932"/>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Ursula template">
  <a:themeElements>
    <a:clrScheme name="Ursula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Ursula template">
      <a:majorFont>
        <a:latin typeface="Helvetica"/>
        <a:ea typeface="Helvetica"/>
        <a:cs typeface="Helvetica"/>
      </a:majorFont>
      <a:minorFont>
        <a:latin typeface="Arial"/>
        <a:ea typeface="Arial"/>
        <a:cs typeface="Arial"/>
      </a:minorFont>
    </a:fontScheme>
    <a:fmtScheme name="Ursul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rsula template">
  <a:themeElements>
    <a:clrScheme name="Ursula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Ursula template">
      <a:majorFont>
        <a:latin typeface="Helvetica"/>
        <a:ea typeface="Helvetica"/>
        <a:cs typeface="Helvetica"/>
      </a:majorFont>
      <a:minorFont>
        <a:latin typeface="Arial"/>
        <a:ea typeface="Arial"/>
        <a:cs typeface="Arial"/>
      </a:minorFont>
    </a:fontScheme>
    <a:fmtScheme name="Ursul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3962</TotalTime>
  <Words>642</Words>
  <Application>Microsoft Macintosh PowerPoint</Application>
  <PresentationFormat>On-screen Show (16:9)</PresentationFormat>
  <Paragraphs>69</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Helvetica</vt:lpstr>
      <vt:lpstr>Sniglet</vt:lpstr>
      <vt:lpstr>Tahoma</vt:lpstr>
      <vt:lpstr>Walter Turncoat</vt:lpstr>
      <vt:lpstr>Ursula template</vt:lpstr>
      <vt:lpstr>How might we help disadvantaged youth gain the skills required to get a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might we help disadvantaged youth and young professionals gain the skills by organizations to gain a job?</dc:title>
  <cp:lastModifiedBy>I Huang</cp:lastModifiedBy>
  <cp:revision>124</cp:revision>
  <dcterms:modified xsi:type="dcterms:W3CDTF">2017-12-10T02:53:43Z</dcterms:modified>
</cp:coreProperties>
</file>